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  <p:sldMasterId id="2147483708" r:id="rId2"/>
    <p:sldMasterId id="2147483721" r:id="rId3"/>
  </p:sldMasterIdLst>
  <p:notesMasterIdLst>
    <p:notesMasterId r:id="rId18"/>
  </p:notesMasterIdLst>
  <p:handoutMasterIdLst>
    <p:handoutMasterId r:id="rId19"/>
  </p:handoutMasterIdLst>
  <p:sldIdLst>
    <p:sldId id="297" r:id="rId4"/>
    <p:sldId id="299" r:id="rId5"/>
    <p:sldId id="330" r:id="rId6"/>
    <p:sldId id="331" r:id="rId7"/>
    <p:sldId id="332" r:id="rId8"/>
    <p:sldId id="345" r:id="rId9"/>
    <p:sldId id="333" r:id="rId10"/>
    <p:sldId id="347" r:id="rId11"/>
    <p:sldId id="339" r:id="rId12"/>
    <p:sldId id="346" r:id="rId13"/>
    <p:sldId id="337" r:id="rId14"/>
    <p:sldId id="338" r:id="rId15"/>
    <p:sldId id="296" r:id="rId16"/>
    <p:sldId id="344" r:id="rId17"/>
  </p:sldIdLst>
  <p:sldSz cx="9144000" cy="6858000" type="screen4x3"/>
  <p:notesSz cx="6797675" cy="9928225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  <a:srgbClr val="000000"/>
    <a:srgbClr val="4F81BD"/>
    <a:srgbClr val="5E3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9" autoAdjust="0"/>
    <p:restoredTop sz="89123" autoAdjust="0"/>
  </p:normalViewPr>
  <p:slideViewPr>
    <p:cSldViewPr snapToGrid="0" snapToObjects="1">
      <p:cViewPr>
        <p:scale>
          <a:sx n="50" d="100"/>
          <a:sy n="50" d="100"/>
        </p:scale>
        <p:origin x="-3750" y="-19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-3043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r>
              <a:rPr lang="en-US" smtClean="0"/>
              <a:t>Safety Occurences Analysis Process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r>
              <a:rPr lang="fr-FR" smtClean="0"/>
              <a:t>07/01/2013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7560D4EC-EDE9-442C-8DFE-2A1ED20B01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37525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r>
              <a:rPr lang="en-US" smtClean="0"/>
              <a:t>Safety Occurences Analysis Process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r>
              <a:rPr lang="fr-FR" smtClean="0"/>
              <a:t>07/01/2013</a:t>
            </a:r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7F50E423-0584-42F5-AFC1-090D45E9C85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36082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>
              <a:tabLst>
                <a:tab pos="663333" algn="l"/>
                <a:tab pos="1326666" algn="l"/>
                <a:tab pos="1989998" algn="l"/>
                <a:tab pos="2653331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663333" algn="l"/>
                <a:tab pos="1326666" algn="l"/>
                <a:tab pos="1989998" algn="l"/>
                <a:tab pos="2653331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663333" algn="l"/>
                <a:tab pos="1326666" algn="l"/>
                <a:tab pos="1989998" algn="l"/>
                <a:tab pos="2653331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663333" algn="l"/>
                <a:tab pos="1326666" algn="l"/>
                <a:tab pos="1989998" algn="l"/>
                <a:tab pos="2653331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663333" algn="l"/>
                <a:tab pos="1326666" algn="l"/>
                <a:tab pos="1989998" algn="l"/>
                <a:tab pos="2653331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302754" indent="-208020" defTabSz="41021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33" algn="l"/>
                <a:tab pos="1326666" algn="l"/>
                <a:tab pos="1989998" algn="l"/>
                <a:tab pos="2653331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721701" indent="-208020" defTabSz="41021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33" algn="l"/>
                <a:tab pos="1326666" algn="l"/>
                <a:tab pos="1989998" algn="l"/>
                <a:tab pos="2653331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140648" indent="-208020" defTabSz="41021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33" algn="l"/>
                <a:tab pos="1326666" algn="l"/>
                <a:tab pos="1989998" algn="l"/>
                <a:tab pos="2653331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559595" indent="-208020" defTabSz="41021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333" algn="l"/>
                <a:tab pos="1326666" algn="l"/>
                <a:tab pos="1989998" algn="l"/>
                <a:tab pos="2653331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 defTabSz="410219" eaLnBrk="1">
              <a:defRPr/>
            </a:pPr>
            <a:fld id="{D3AEC075-0A1C-472D-8C59-97BEFA6109BA}" type="slidenum">
              <a:rPr lang="fr-FR" altLang="fr-FR">
                <a:solidFill>
                  <a:srgbClr val="000000"/>
                </a:solidFill>
                <a:latin typeface="Times New Roman" pitchFamily="18" charset="0"/>
              </a:rPr>
              <a:pPr defTabSz="410219" eaLnBrk="1">
                <a:defRPr/>
              </a:pPr>
              <a:t>1</a:t>
            </a:fld>
            <a:endParaRPr lang="fr-FR" altLang="fr-FR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60938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1" y="4716464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30C70-86CD-49B7-B2CE-7CF1648B8A97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60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smtClean="0"/>
              <a:t>Visite salle de ré écoute?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1DC62E-53F8-40A0-B018-A5588FA54840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1DC62E-53F8-40A0-B018-A5588FA54840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Beyond A-CDM / CDG's Strategy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5880E2B-DF29-463F-999B-756FFEDB0ACC}" type="datetime1">
              <a:rPr lang="en-US" smtClean="0"/>
              <a:t>6/6/2016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50E423-0584-42F5-AFC1-090D45E9C85E}" type="slidenum">
              <a:rPr lang="fr-FR" smtClean="0"/>
              <a:t>3</a:t>
            </a:fld>
            <a:endParaRPr lang="fr-FR"/>
          </a:p>
        </p:txBody>
      </p:sp>
      <p:sp>
        <p:nvSpPr>
          <p:cNvPr id="8" name="Espace réservé de l'en-tête 7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fr-FR" smtClean="0"/>
              <a:t>Beyond A-CDM / CDG's Strategy</a:t>
            </a:r>
            <a:endParaRPr lang="fr-FR"/>
          </a:p>
        </p:txBody>
      </p:sp>
      <p:sp>
        <p:nvSpPr>
          <p:cNvPr id="9" name="Espace réservé de la date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fld id="{20F4183F-52E4-40D9-A352-C5D3BBE8C2AE}" type="datetime1">
              <a:rPr lang="en-US" smtClean="0"/>
              <a:t>6/6/2016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268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Beyond A-CDM / CDG's Strategy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90E532-A12C-40C0-BDD9-8DA29034F9F1}" type="datetime1">
              <a:rPr lang="en-US" smtClean="0"/>
              <a:t>6/6/2016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BDF09DE9-005D-4035-904B-D0B1ED16E4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DSNA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SISG BRUSSELS 20 &amp; 21 October 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12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64A5905D-789B-4AA4-889D-9B08CEA1BF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DSNA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SISG BRUSSELS 20 &amp; 21 October 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74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325925" y="385960"/>
            <a:ext cx="1673280" cy="581821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06085" y="385960"/>
            <a:ext cx="4881600" cy="581821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7B9C379F-449A-4C9B-8228-3A0B5A332D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DSNA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SISG BRUSSELS 20 &amp; 21 October 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572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6080" y="385963"/>
            <a:ext cx="6693120" cy="81512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1306085" y="1306222"/>
            <a:ext cx="3032640" cy="4897954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476965" y="1306222"/>
            <a:ext cx="3032640" cy="489795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561794BC-0E07-41E9-B73A-6EE96543E8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DSNA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SISG BRUSSELS 20 &amp; 21 October 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673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11" indent="0" algn="ctr">
              <a:buNone/>
              <a:defRPr/>
            </a:lvl2pPr>
            <a:lvl3pPr marL="829022" indent="0" algn="ctr">
              <a:buNone/>
              <a:defRPr/>
            </a:lvl3pPr>
            <a:lvl4pPr marL="1243533" indent="0" algn="ctr">
              <a:buNone/>
              <a:defRPr/>
            </a:lvl4pPr>
            <a:lvl5pPr marL="1658044" indent="0" algn="ctr">
              <a:buNone/>
              <a:defRPr/>
            </a:lvl5pPr>
            <a:lvl6pPr marL="2072556" indent="0" algn="ctr">
              <a:buNone/>
              <a:defRPr/>
            </a:lvl6pPr>
            <a:lvl7pPr marL="2487067" indent="0" algn="ctr">
              <a:buNone/>
              <a:defRPr/>
            </a:lvl7pPr>
            <a:lvl8pPr marL="2901578" indent="0" algn="ctr">
              <a:buNone/>
              <a:defRPr/>
            </a:lvl8pPr>
            <a:lvl9pPr marL="3316089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874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849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880" y="4406868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11" indent="0">
              <a:buNone/>
              <a:defRPr sz="1600"/>
            </a:lvl2pPr>
            <a:lvl3pPr marL="829022" indent="0">
              <a:buNone/>
              <a:defRPr sz="1500"/>
            </a:lvl3pPr>
            <a:lvl4pPr marL="1243533" indent="0">
              <a:buNone/>
              <a:defRPr sz="1300"/>
            </a:lvl4pPr>
            <a:lvl5pPr marL="1658044" indent="0">
              <a:buNone/>
              <a:defRPr sz="1300"/>
            </a:lvl5pPr>
            <a:lvl6pPr marL="2072556" indent="0">
              <a:buNone/>
              <a:defRPr sz="1300"/>
            </a:lvl6pPr>
            <a:lvl7pPr marL="2487067" indent="0">
              <a:buNone/>
              <a:defRPr sz="1300"/>
            </a:lvl7pPr>
            <a:lvl8pPr marL="2901578" indent="0">
              <a:buNone/>
              <a:defRPr sz="1300"/>
            </a:lvl8pPr>
            <a:lvl9pPr marL="3316089" indent="0">
              <a:buNone/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8217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558245" y="3378599"/>
            <a:ext cx="2105280" cy="3153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801760" y="3378599"/>
            <a:ext cx="2106720" cy="3153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899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2" y="275075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11" indent="0">
              <a:buNone/>
              <a:defRPr sz="1800" b="1"/>
            </a:lvl2pPr>
            <a:lvl3pPr marL="829022" indent="0">
              <a:buNone/>
              <a:defRPr sz="1600" b="1"/>
            </a:lvl3pPr>
            <a:lvl4pPr marL="1243533" indent="0">
              <a:buNone/>
              <a:defRPr sz="1500" b="1"/>
            </a:lvl4pPr>
            <a:lvl5pPr marL="1658044" indent="0">
              <a:buNone/>
              <a:defRPr sz="1500" b="1"/>
            </a:lvl5pPr>
            <a:lvl6pPr marL="2072556" indent="0">
              <a:buNone/>
              <a:defRPr sz="1500" b="1"/>
            </a:lvl6pPr>
            <a:lvl7pPr marL="2487067" indent="0">
              <a:buNone/>
              <a:defRPr sz="1500" b="1"/>
            </a:lvl7pPr>
            <a:lvl8pPr marL="2901578" indent="0">
              <a:buNone/>
              <a:defRPr sz="1500" b="1"/>
            </a:lvl8pPr>
            <a:lvl9pPr marL="3316089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11" indent="0">
              <a:buNone/>
              <a:defRPr sz="1800" b="1"/>
            </a:lvl2pPr>
            <a:lvl3pPr marL="829022" indent="0">
              <a:buNone/>
              <a:defRPr sz="1600" b="1"/>
            </a:lvl3pPr>
            <a:lvl4pPr marL="1243533" indent="0">
              <a:buNone/>
              <a:defRPr sz="1500" b="1"/>
            </a:lvl4pPr>
            <a:lvl5pPr marL="1658044" indent="0">
              <a:buNone/>
              <a:defRPr sz="1500" b="1"/>
            </a:lvl5pPr>
            <a:lvl6pPr marL="2072556" indent="0">
              <a:buNone/>
              <a:defRPr sz="1500" b="1"/>
            </a:lvl6pPr>
            <a:lvl7pPr marL="2487067" indent="0">
              <a:buNone/>
              <a:defRPr sz="1500" b="1"/>
            </a:lvl7pPr>
            <a:lvl8pPr marL="2901578" indent="0">
              <a:buNone/>
              <a:defRPr sz="1500" b="1"/>
            </a:lvl8pPr>
            <a:lvl9pPr marL="3316089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823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232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72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B5725EC1-686A-432B-8D16-00B9928AF4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DSNA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SISG BRUSSELS 20 &amp; 21 October 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441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920" y="1434396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11" indent="0">
              <a:buNone/>
              <a:defRPr sz="1100"/>
            </a:lvl2pPr>
            <a:lvl3pPr marL="829022" indent="0">
              <a:buNone/>
              <a:defRPr sz="900"/>
            </a:lvl3pPr>
            <a:lvl4pPr marL="1243533" indent="0">
              <a:buNone/>
              <a:defRPr sz="800"/>
            </a:lvl4pPr>
            <a:lvl5pPr marL="1658044" indent="0">
              <a:buNone/>
              <a:defRPr sz="800"/>
            </a:lvl5pPr>
            <a:lvl6pPr marL="2072556" indent="0">
              <a:buNone/>
              <a:defRPr sz="800"/>
            </a:lvl6pPr>
            <a:lvl7pPr marL="2487067" indent="0">
              <a:buNone/>
              <a:defRPr sz="800"/>
            </a:lvl7pPr>
            <a:lvl8pPr marL="2901578" indent="0">
              <a:buNone/>
              <a:defRPr sz="800"/>
            </a:lvl8pPr>
            <a:lvl9pPr marL="3316089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2371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11" indent="0">
              <a:buNone/>
              <a:defRPr sz="2500"/>
            </a:lvl2pPr>
            <a:lvl3pPr marL="829022" indent="0">
              <a:buNone/>
              <a:defRPr sz="2200"/>
            </a:lvl3pPr>
            <a:lvl4pPr marL="1243533" indent="0">
              <a:buNone/>
              <a:defRPr sz="1800"/>
            </a:lvl4pPr>
            <a:lvl5pPr marL="1658044" indent="0">
              <a:buNone/>
              <a:defRPr sz="1800"/>
            </a:lvl5pPr>
            <a:lvl6pPr marL="2072556" indent="0">
              <a:buNone/>
              <a:defRPr sz="1800"/>
            </a:lvl6pPr>
            <a:lvl7pPr marL="2487067" indent="0">
              <a:buNone/>
              <a:defRPr sz="1800"/>
            </a:lvl7pPr>
            <a:lvl8pPr marL="2901578" indent="0">
              <a:buNone/>
              <a:defRPr sz="1800"/>
            </a:lvl8pPr>
            <a:lvl9pPr marL="3316089" indent="0">
              <a:buNone/>
              <a:defRPr sz="18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11" indent="0">
              <a:buNone/>
              <a:defRPr sz="1100"/>
            </a:lvl2pPr>
            <a:lvl3pPr marL="829022" indent="0">
              <a:buNone/>
              <a:defRPr sz="900"/>
            </a:lvl3pPr>
            <a:lvl4pPr marL="1243533" indent="0">
              <a:buNone/>
              <a:defRPr sz="800"/>
            </a:lvl4pPr>
            <a:lvl5pPr marL="1658044" indent="0">
              <a:buNone/>
              <a:defRPr sz="800"/>
            </a:lvl5pPr>
            <a:lvl6pPr marL="2072556" indent="0">
              <a:buNone/>
              <a:defRPr sz="800"/>
            </a:lvl6pPr>
            <a:lvl7pPr marL="2487067" indent="0">
              <a:buNone/>
              <a:defRPr sz="800"/>
            </a:lvl7pPr>
            <a:lvl8pPr marL="2901578" indent="0">
              <a:buNone/>
              <a:defRPr sz="800"/>
            </a:lvl8pPr>
            <a:lvl9pPr marL="3316089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09388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203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64160" y="273629"/>
            <a:ext cx="1320480" cy="342036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02720" y="273629"/>
            <a:ext cx="3823200" cy="342036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661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02720" y="273629"/>
            <a:ext cx="5281920" cy="16777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544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CBC91AA7-1136-4FE4-B18B-0F90488F40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DSNA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SISG BRUSSELS 20 &amp; 21 October 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248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22CD883D-2F4C-41BE-A88C-0A91B69EB7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DSNA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SISG BRUSSELS 20 &amp; 21 October 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45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20F1F85B-53CF-4257-AD79-5917009BED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DSNA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SISG BRUSSELS 20 &amp; 21 October 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3082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06085" y="1306222"/>
            <a:ext cx="3032640" cy="489795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76965" y="1306222"/>
            <a:ext cx="3032640" cy="489795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40E9FF4D-F373-4B54-B927-FC492559DB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DSNA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SISG BRUSSELS 20 &amp; 21 October 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976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F99E43A8-7BF0-4D11-8E87-06960C5E28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DSNA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SISG BRUSSELS 20 &amp; 21 October 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35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609EFD35-61B7-4D0F-9B17-2B689AD1B3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DSNA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SISG BRUSSELS 20 &amp; 21 October 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310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C1609E42-D1E0-4572-8E9E-573E28C86B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DSNA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SISG BRUSSELS 20 &amp; 21 October 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73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41947919-112B-402F-9635-C0E51BBA89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DSNA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SISG BRUSSELS 20 &amp; 21 October 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244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70BF86D4-6F12-4E20-837E-DECC00C601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DSNA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SISG BRUSSELS 20 &amp; 21 October 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724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9FCD901D-A1B6-4A44-99F6-89DAA16F2B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DSNA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SISG BRUSSELS 20 &amp; 21 October 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1571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F9E6D94F-7600-4D0B-B911-C0A1D364E7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DSNA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SISG BRUSSELS 20 &amp; 21 October 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5023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325925" y="385960"/>
            <a:ext cx="1673280" cy="581821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06085" y="385960"/>
            <a:ext cx="4881600" cy="581821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30B5B57C-671E-4E83-B38F-358B535284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DSNA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SISG BRUSSELS 20 &amp; 21 October 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4281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6080" y="385963"/>
            <a:ext cx="6693120" cy="81512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1306085" y="1306222"/>
            <a:ext cx="3032640" cy="4897954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476965" y="1306222"/>
            <a:ext cx="3032640" cy="489795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4F007A0E-8FE6-4A61-9BA5-D89E5C16C5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DSNA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SISG BRUSSELS 20 &amp; 21 October 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02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06085" y="1306222"/>
            <a:ext cx="3032640" cy="489795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76965" y="1306222"/>
            <a:ext cx="3032640" cy="489795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FFF33893-A5FB-4A21-9DB0-9E01102726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DSNA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SISG BRUSSELS 20 &amp; 21 October 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91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15D0E86E-DDA5-47AB-94A6-56C0239BCE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DSNA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SISG BRUSSELS 20 &amp; 21 October 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22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6C5D1CE4-F935-4F02-AFB0-E68D9BA58C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DSNA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SISG BRUSSELS 20 &amp; 21 October 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57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AE1AA461-1B96-41EB-8302-8980615152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DSNA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SISG BRUSSELS 20 &amp; 21 October 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5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A16899E7-A0E1-41AA-9132-6DAD588278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DSNA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SISG BRUSSELS 20 &amp; 21 October 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61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</a:tabLst>
              <a:defRPr>
                <a:ea typeface="+mn-ea"/>
              </a:defRPr>
            </a:lvl1pPr>
          </a:lstStyle>
          <a:p>
            <a:pPr>
              <a:defRPr/>
            </a:pPr>
            <a:fld id="{36BA2944-5230-4F8B-BACA-E3C6024366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DSNA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 defTabSz="913832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>
                <a:tab pos="369934" algn="l"/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</a:tabLst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SISG BRUSSELS 20 &amp; 21 October 2011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1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2.jpe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.pn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SD violet-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06513" y="385763"/>
            <a:ext cx="66929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Titre 1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6513" y="1306513"/>
            <a:ext cx="6202362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Vivamus suscipit nilsl at risus.Praesent non que in justo pretium malesuada.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  <a:p>
            <a:pPr lvl="4"/>
            <a:r>
              <a:rPr lang="en-GB" altLang="fr-FR" smtClean="0"/>
              <a:t>Huitième niveau de plan</a:t>
            </a:r>
          </a:p>
          <a:p>
            <a:pPr lvl="4"/>
            <a:r>
              <a:rPr lang="en-GB" altLang="fr-FR" smtClean="0"/>
              <a:t>Neuvième niveau de plan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828088" y="6562725"/>
            <a:ext cx="285750" cy="258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>
            <a:lvl1pPr>
              <a:tabLst>
                <a:tab pos="407988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407988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407988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407988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407988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07988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07988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07988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07988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defTabSz="407357" hangingPunct="0">
              <a:lnSpc>
                <a:spcPct val="89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fld id="{A497A82A-5589-47C8-8389-85D33E47800D}" type="slidenum">
              <a:rPr lang="en-GB" sz="1300" b="1">
                <a:solidFill>
                  <a:srgbClr val="FFFFFF"/>
                </a:solidFill>
                <a:latin typeface="Courier New" pitchFamily="49" charset="0"/>
                <a:ea typeface="SimSun" charset="-122"/>
                <a:cs typeface="Arial" charset="0"/>
              </a:rPr>
              <a:pPr algn="ctr" defTabSz="407357" hangingPunct="0">
                <a:lnSpc>
                  <a:spcPct val="89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t>‹#›</a:t>
            </a:fld>
            <a:endParaRPr lang="en-GB" sz="1300" b="1">
              <a:solidFill>
                <a:srgbClr val="FFFFFF"/>
              </a:solidFill>
              <a:latin typeface="Courier New" pitchFamily="49" charset="0"/>
              <a:ea typeface="SimSun" charset="-122"/>
              <a:cs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0" y="6384925"/>
            <a:ext cx="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2719" hangingPunct="0">
              <a:lnSpc>
                <a:spcPct val="89000"/>
              </a:lnSpc>
              <a:buClr>
                <a:srgbClr val="000000"/>
              </a:buClr>
              <a:buSzPct val="45000"/>
              <a:buFontTx/>
              <a:buNone/>
              <a:defRPr sz="900" b="1">
                <a:solidFill>
                  <a:srgbClr val="FFFFFF"/>
                </a:solidFill>
                <a:latin typeface="Courier New" pitchFamily="49" charset="0"/>
                <a:ea typeface="SimSun" charset="-122"/>
              </a:defRPr>
            </a:lvl1pPr>
          </a:lstStyle>
          <a:p>
            <a:pPr>
              <a:defRPr/>
            </a:pPr>
            <a:fld id="{A996A876-6CE2-44F0-A114-0AB67AFF0C64}" type="slidenum">
              <a:rPr lang="en-GB">
                <a:cs typeface="Arial" charset="0"/>
              </a:rPr>
              <a:pPr>
                <a:defRPr/>
              </a:pPr>
              <a:t>‹#›</a:t>
            </a:fld>
            <a:endParaRPr lang="en-GB">
              <a:cs typeface="Arial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947738" y="6527800"/>
            <a:ext cx="4772025" cy="163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912719" hangingPunct="0">
              <a:lnSpc>
                <a:spcPct val="89000"/>
              </a:lnSpc>
              <a:buClr>
                <a:srgbClr val="000000"/>
              </a:buClr>
              <a:buSzPct val="45000"/>
              <a:buFontTx/>
              <a:buNone/>
              <a:defRPr sz="900" b="1">
                <a:solidFill>
                  <a:srgbClr val="FFFFFF"/>
                </a:solidFill>
                <a:latin typeface="Liberation Mono" pitchFamily="49" charset="0"/>
                <a:ea typeface="SimSun" charset="-122"/>
              </a:defRPr>
            </a:lvl1pPr>
          </a:lstStyle>
          <a:p>
            <a:pPr>
              <a:defRPr/>
            </a:pPr>
            <a:r>
              <a:rPr lang="fr-FR">
                <a:cs typeface="Arial" charset="0"/>
              </a:rPr>
              <a:t>DSNA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947738" y="6694488"/>
            <a:ext cx="4772025" cy="160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912719" hangingPunct="0">
              <a:lnSpc>
                <a:spcPct val="89000"/>
              </a:lnSpc>
              <a:buClr>
                <a:srgbClr val="000000"/>
              </a:buClr>
              <a:buSzPct val="45000"/>
              <a:buFontTx/>
              <a:buNone/>
              <a:defRPr sz="900" b="1">
                <a:solidFill>
                  <a:srgbClr val="FFFFFF"/>
                </a:solidFill>
                <a:latin typeface="Liberation Mono" pitchFamily="49" charset="0"/>
                <a:ea typeface="SimSun" charset="-122"/>
              </a:defRPr>
            </a:lvl1pPr>
          </a:lstStyle>
          <a:p>
            <a:pPr>
              <a:defRPr/>
            </a:pPr>
            <a:r>
              <a:rPr lang="fr-FR">
                <a:cs typeface="Arial" charset="0"/>
              </a:rPr>
              <a:t>SISG BRUSSELS 20 &amp; 21 October 2011</a:t>
            </a:r>
            <a:endParaRPr lang="en-GB">
              <a:cs typeface="Arial" charset="0"/>
            </a:endParaRP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8826500" y="6561138"/>
            <a:ext cx="2825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10" tIns="41455" rIns="82910" bIns="41455"/>
          <a:lstStyle>
            <a:lvl1pPr defTabSz="404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04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04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04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04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04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04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04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04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fld id="{080C50D0-E138-4C6C-8765-D5D49FFE60CA}" type="slidenum">
              <a:rPr lang="en-GB" altLang="fr-FR" sz="1300" b="1" smtClean="0">
                <a:solidFill>
                  <a:srgbClr val="000000"/>
                </a:solidFill>
                <a:latin typeface="Liberation Mono" pitchFamily="49" charset="0"/>
                <a:ea typeface="SimSun" charset="-122"/>
              </a:rPr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t>‹#›</a:t>
            </a:fld>
            <a:endParaRPr lang="fr-FR" altLang="fr-FR" sz="1300" b="1" smtClean="0">
              <a:solidFill>
                <a:srgbClr val="000000"/>
              </a:solidFill>
              <a:latin typeface="Liberation Mono" pitchFamily="49" charset="0"/>
              <a:ea typeface="SimSun" charset="-122"/>
            </a:endParaRPr>
          </a:p>
        </p:txBody>
      </p:sp>
      <p:pic>
        <p:nvPicPr>
          <p:cNvPr id="6154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5834063"/>
            <a:ext cx="827088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38" y="5891213"/>
            <a:ext cx="4254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0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550" y="6369050"/>
            <a:ext cx="42545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22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/>
  <p:txStyles>
    <p:titleStyle>
      <a:lvl1pPr algn="l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 b="1" i="1">
          <a:solidFill>
            <a:srgbClr val="999999"/>
          </a:solidFill>
          <a:latin typeface="+mj-lt"/>
          <a:ea typeface="+mj-ea"/>
          <a:cs typeface="+mj-cs"/>
        </a:defRPr>
      </a:lvl1pPr>
      <a:lvl2pPr algn="l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 b="1" i="1">
          <a:solidFill>
            <a:srgbClr val="999999"/>
          </a:solidFill>
          <a:latin typeface="Liberation Sans" pitchFamily="34" charset="0"/>
        </a:defRPr>
      </a:lvl2pPr>
      <a:lvl3pPr algn="l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 b="1" i="1">
          <a:solidFill>
            <a:srgbClr val="999999"/>
          </a:solidFill>
          <a:latin typeface="Liberation Sans" pitchFamily="34" charset="0"/>
        </a:defRPr>
      </a:lvl3pPr>
      <a:lvl4pPr algn="l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 b="1" i="1">
          <a:solidFill>
            <a:srgbClr val="999999"/>
          </a:solidFill>
          <a:latin typeface="Liberation Sans" pitchFamily="34" charset="0"/>
        </a:defRPr>
      </a:lvl4pPr>
      <a:lvl5pPr algn="l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 b="1" i="1">
          <a:solidFill>
            <a:srgbClr val="999999"/>
          </a:solidFill>
          <a:latin typeface="Liberation Sans" pitchFamily="34" charset="0"/>
        </a:defRPr>
      </a:lvl5pPr>
      <a:lvl6pPr marL="1393362" indent="-195763" algn="l" defTabSz="40735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 b="1" i="1">
          <a:solidFill>
            <a:srgbClr val="999999"/>
          </a:solidFill>
          <a:latin typeface="Arial" charset="0"/>
        </a:defRPr>
      </a:lvl6pPr>
      <a:lvl7pPr marL="1807917" indent="-195763" algn="l" defTabSz="40735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 b="1" i="1">
          <a:solidFill>
            <a:srgbClr val="999999"/>
          </a:solidFill>
          <a:latin typeface="Arial" charset="0"/>
        </a:defRPr>
      </a:lvl7pPr>
      <a:lvl8pPr marL="2222470" indent="-195763" algn="l" defTabSz="40735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 b="1" i="1">
          <a:solidFill>
            <a:srgbClr val="999999"/>
          </a:solidFill>
          <a:latin typeface="Arial" charset="0"/>
        </a:defRPr>
      </a:lvl8pPr>
      <a:lvl9pPr marL="2637027" indent="-195763" algn="l" defTabSz="40735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 b="1" i="1">
          <a:solidFill>
            <a:srgbClr val="999999"/>
          </a:solidFill>
          <a:latin typeface="Arial" charset="0"/>
        </a:defRPr>
      </a:lvl9pPr>
    </p:titleStyle>
    <p:bodyStyle>
      <a:lvl1pPr marL="341313" indent="-341313" algn="l" defTabSz="404813" rtl="0" eaLnBrk="0" fontAlgn="base" hangingPunct="0">
        <a:lnSpc>
          <a:spcPct val="93000"/>
        </a:lnSpc>
        <a:spcBef>
          <a:spcPct val="0"/>
        </a:spcBef>
        <a:spcAft>
          <a:spcPts val="1013"/>
        </a:spcAft>
        <a:buClr>
          <a:srgbClr val="000000"/>
        </a:buClr>
        <a:buSzPct val="45000"/>
        <a:buFont typeface="Arial" charset="0"/>
        <a:buChar char=" "/>
        <a:defRPr sz="23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04813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45000"/>
        <a:buFont typeface="Arial" charset="0"/>
        <a:buChar char=" "/>
        <a:defRPr sz="1500">
          <a:solidFill>
            <a:srgbClr val="000000"/>
          </a:solidFill>
          <a:latin typeface="+mn-lt"/>
        </a:defRPr>
      </a:lvl2pPr>
      <a:lvl3pPr marL="193675" indent="-193675" algn="l" defTabSz="404813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5A5096"/>
        </a:buClr>
        <a:buSzPct val="45000"/>
        <a:buFont typeface="Wingdings" pitchFamily="2" charset="2"/>
        <a:buChar char="l"/>
        <a:defRPr sz="1500">
          <a:solidFill>
            <a:srgbClr val="000000"/>
          </a:solidFill>
          <a:latin typeface="+mn-lt"/>
        </a:defRPr>
      </a:lvl3pPr>
      <a:lvl4pPr marL="1563688" indent="-193675" algn="l" defTabSz="404813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45000"/>
        <a:buFont typeface="Wingdings" pitchFamily="2" charset="2"/>
        <a:buChar char=""/>
        <a:defRPr sz="1500">
          <a:solidFill>
            <a:srgbClr val="000000"/>
          </a:solidFill>
          <a:latin typeface="+mn-lt"/>
        </a:defRPr>
      </a:lvl4pPr>
      <a:lvl5pPr marL="1955800" indent="-193675" algn="l" defTabSz="404813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Wingdings" pitchFamily="2" charset="2"/>
        <a:buChar char=""/>
        <a:defRPr sz="1500">
          <a:solidFill>
            <a:srgbClr val="000000"/>
          </a:solidFill>
          <a:latin typeface="+mn-lt"/>
        </a:defRPr>
      </a:lvl5pPr>
      <a:lvl6pPr marL="2372171" indent="-195763" algn="l" defTabSz="407357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500">
          <a:solidFill>
            <a:srgbClr val="000000"/>
          </a:solidFill>
          <a:latin typeface="+mn-lt"/>
        </a:defRPr>
      </a:lvl6pPr>
      <a:lvl7pPr marL="2786725" indent="-195763" algn="l" defTabSz="407357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500">
          <a:solidFill>
            <a:srgbClr val="000000"/>
          </a:solidFill>
          <a:latin typeface="+mn-lt"/>
        </a:defRPr>
      </a:lvl7pPr>
      <a:lvl8pPr marL="3201279" indent="-195763" algn="l" defTabSz="407357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500">
          <a:solidFill>
            <a:srgbClr val="000000"/>
          </a:solidFill>
          <a:latin typeface="+mn-lt"/>
        </a:defRPr>
      </a:lvl8pPr>
      <a:lvl9pPr marL="3615833" indent="-195763" algn="l" defTabSz="407357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500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54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08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662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216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771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325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1879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433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2963"/>
            <a:ext cx="431165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3" name="Picture 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24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02013" y="273050"/>
            <a:ext cx="5283200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7588" y="3378200"/>
            <a:ext cx="4351337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99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  <a:p>
            <a:pPr lvl="4"/>
            <a:r>
              <a:rPr lang="en-GB" altLang="fr-FR" smtClean="0"/>
              <a:t>Huitième niveau de plan</a:t>
            </a:r>
          </a:p>
          <a:p>
            <a:pPr lvl="4"/>
            <a:r>
              <a:rPr lang="en-GB" altLang="fr-FR" smtClean="0"/>
              <a:t>Neuvième niveau de plan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5088" y="6630988"/>
            <a:ext cx="1576387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597" tIns="47196" rIns="81597" bIns="40799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r" defTabSz="40731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sz="700" i="1" smtClean="0">
                <a:solidFill>
                  <a:srgbClr val="FFFFFF"/>
                </a:solidFill>
                <a:cs typeface="Arial" charset="0"/>
              </a:rPr>
              <a:t>www.developpement-durable.gouv.fr</a:t>
            </a:r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3457575" y="2024063"/>
            <a:ext cx="4414838" cy="0"/>
          </a:xfrm>
          <a:prstGeom prst="line">
            <a:avLst/>
          </a:prstGeom>
          <a:noFill/>
          <a:ln w="14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02" tIns="41451" rIns="82902" bIns="41451"/>
          <a:lstStyle/>
          <a:p>
            <a:pPr defTabSz="914400"/>
            <a:endParaRPr lang="fr-FR" smtClean="0">
              <a:solidFill>
                <a:srgbClr val="000000"/>
              </a:solidFill>
              <a:latin typeface="Arial" charset="0"/>
              <a:ea typeface="SimSun"/>
              <a:cs typeface="Arial" charset="0"/>
            </a:endParaRPr>
          </a:p>
        </p:txBody>
      </p:sp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3387725"/>
            <a:ext cx="605155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9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3387725"/>
            <a:ext cx="6051550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0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5562600"/>
            <a:ext cx="80010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3746500"/>
            <a:ext cx="877887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1763713" y="6237288"/>
            <a:ext cx="3527425" cy="37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5191" tIns="37597" rIns="75191" bIns="37597">
            <a:spAutoFit/>
          </a:bodyPr>
          <a:lstStyle>
            <a:lvl1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defTabSz="407988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0798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0798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0798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0798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1575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4313" algn="l"/>
                <a:tab pos="5703888" algn="l"/>
                <a:tab pos="6111875" algn="l"/>
                <a:tab pos="6518275" algn="l"/>
                <a:tab pos="6924675" algn="l"/>
                <a:tab pos="7334250" algn="l"/>
                <a:tab pos="7742238" algn="l"/>
                <a:tab pos="814705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sz="1100" dirty="0" smtClean="0">
                <a:solidFill>
                  <a:srgbClr val="FFFFFF"/>
                </a:solidFill>
                <a:cs typeface="Lucida Sans Unicode" pitchFamily="34" charset="0"/>
              </a:rPr>
              <a:t>Direction </a:t>
            </a:r>
            <a:r>
              <a:rPr lang="en-GB" sz="1100" dirty="0" err="1" smtClean="0">
                <a:solidFill>
                  <a:srgbClr val="FFFFFF"/>
                </a:solidFill>
                <a:cs typeface="Lucida Sans Unicode" pitchFamily="34" charset="0"/>
              </a:rPr>
              <a:t>générale</a:t>
            </a:r>
            <a:r>
              <a:rPr lang="en-GB" sz="1100" dirty="0" smtClean="0">
                <a:solidFill>
                  <a:srgbClr val="FFFFFF"/>
                </a:solidFill>
                <a:cs typeface="Lucida Sans Unicode" pitchFamily="34" charset="0"/>
              </a:rPr>
              <a:t> de </a:t>
            </a:r>
            <a:r>
              <a:rPr lang="en-GB" sz="1100" dirty="0" err="1" smtClean="0">
                <a:solidFill>
                  <a:srgbClr val="FFFFFF"/>
                </a:solidFill>
                <a:cs typeface="Lucida Sans Unicode" pitchFamily="34" charset="0"/>
              </a:rPr>
              <a:t>l’Aviation</a:t>
            </a:r>
            <a:r>
              <a:rPr lang="en-GB" sz="1100" dirty="0" smtClean="0">
                <a:solidFill>
                  <a:srgbClr val="FFFFFF"/>
                </a:solidFill>
                <a:cs typeface="Lucida Sans Unicode" pitchFamily="34" charset="0"/>
              </a:rPr>
              <a:t> </a:t>
            </a:r>
            <a:r>
              <a:rPr lang="en-GB" sz="1100" dirty="0" err="1" smtClean="0">
                <a:solidFill>
                  <a:srgbClr val="FFFFFF"/>
                </a:solidFill>
                <a:cs typeface="Lucida Sans Unicode" pitchFamily="34" charset="0"/>
              </a:rPr>
              <a:t>civile</a:t>
            </a:r>
            <a:endParaRPr lang="en-GB" sz="1100" dirty="0" smtClean="0">
              <a:solidFill>
                <a:srgbClr val="FFFFFF"/>
              </a:solidFill>
              <a:cs typeface="Lucida Sans Unicode" pitchFamily="34" charset="0"/>
            </a:endParaRPr>
          </a:p>
          <a:p>
            <a:pPr algn="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GB" sz="1000" dirty="0" smtClean="0">
                <a:solidFill>
                  <a:srgbClr val="FFFFFF"/>
                </a:solidFill>
                <a:cs typeface="Lucida Sans Unicode" pitchFamily="34" charset="0"/>
              </a:rPr>
              <a:t>Direction des services de la Navigation </a:t>
            </a:r>
            <a:r>
              <a:rPr lang="en-GB" sz="1000" dirty="0" err="1" smtClean="0">
                <a:solidFill>
                  <a:srgbClr val="FFFFFF"/>
                </a:solidFill>
                <a:cs typeface="Lucida Sans Unicode" pitchFamily="34" charset="0"/>
              </a:rPr>
              <a:t>aérienne</a:t>
            </a:r>
            <a:endParaRPr lang="en-GB" sz="1000" dirty="0" smtClean="0">
              <a:solidFill>
                <a:srgbClr val="FFFFFF"/>
              </a:solidFill>
              <a:cs typeface="Lucida Sans Unicode" pitchFamily="34" charset="0"/>
            </a:endParaRPr>
          </a:p>
        </p:txBody>
      </p:sp>
      <p:sp>
        <p:nvSpPr>
          <p:cNvPr id="5133" name="Rectangle 2"/>
          <p:cNvSpPr>
            <a:spLocks noChangeArrowheads="1"/>
          </p:cNvSpPr>
          <p:nvPr userDrawn="1"/>
        </p:nvSpPr>
        <p:spPr bwMode="auto">
          <a:xfrm>
            <a:off x="5354638" y="6203950"/>
            <a:ext cx="3789362" cy="654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902" tIns="41451" rIns="82902" bIns="41451"/>
          <a:lstStyle>
            <a:lvl1pPr defTabSz="404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04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04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04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04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04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04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04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04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fr-FR" altLang="fr-FR" smtClean="0">
              <a:solidFill>
                <a:srgbClr val="000000"/>
              </a:solidFill>
              <a:ea typeface="SimSun"/>
            </a:endParaRPr>
          </a:p>
        </p:txBody>
      </p:sp>
      <p:pic>
        <p:nvPicPr>
          <p:cNvPr id="5134" name="Picture 19" descr="C:\Documents and Settings\USER\Bureau\DGAC-DSNA.bmp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6183313"/>
            <a:ext cx="71913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20" descr="C:\Documents and Settings\USER\Bureau\MemberOfFabec (small).jp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6183313"/>
            <a:ext cx="13652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21" descr="C:\Documents and Settings\USER\Bureau\MEMBER OF SJU_Q (small).jpg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6176963"/>
            <a:ext cx="12779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43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500" b="1">
          <a:solidFill>
            <a:srgbClr val="4C4C4C"/>
          </a:solidFill>
          <a:latin typeface="+mj-lt"/>
          <a:ea typeface="+mj-ea"/>
          <a:cs typeface="+mj-cs"/>
        </a:defRPr>
      </a:lvl1pPr>
      <a:lvl2pPr algn="l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500" b="1">
          <a:solidFill>
            <a:srgbClr val="4C4C4C"/>
          </a:solidFill>
          <a:latin typeface="Arial" charset="0"/>
          <a:ea typeface="SimSun" charset="-122"/>
        </a:defRPr>
      </a:lvl2pPr>
      <a:lvl3pPr algn="l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500" b="1">
          <a:solidFill>
            <a:srgbClr val="4C4C4C"/>
          </a:solidFill>
          <a:latin typeface="Arial" charset="0"/>
          <a:ea typeface="SimSun" charset="-122"/>
        </a:defRPr>
      </a:lvl3pPr>
      <a:lvl4pPr algn="l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500" b="1">
          <a:solidFill>
            <a:srgbClr val="4C4C4C"/>
          </a:solidFill>
          <a:latin typeface="Arial" charset="0"/>
          <a:ea typeface="SimSun" charset="-122"/>
        </a:defRPr>
      </a:lvl4pPr>
      <a:lvl5pPr algn="l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500" b="1">
          <a:solidFill>
            <a:srgbClr val="4C4C4C"/>
          </a:solidFill>
          <a:latin typeface="Arial" charset="0"/>
          <a:ea typeface="SimSun" charset="-122"/>
        </a:defRPr>
      </a:lvl5pPr>
      <a:lvl6pPr marL="2279812" indent="-207257" algn="l" defTabSz="40731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500" b="1">
          <a:solidFill>
            <a:srgbClr val="4C4C4C"/>
          </a:solidFill>
          <a:latin typeface="Arial" charset="0"/>
          <a:ea typeface="SimSun" charset="-122"/>
        </a:defRPr>
      </a:lvl6pPr>
      <a:lvl7pPr marL="2694323" indent="-207257" algn="l" defTabSz="40731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500" b="1">
          <a:solidFill>
            <a:srgbClr val="4C4C4C"/>
          </a:solidFill>
          <a:latin typeface="Arial" charset="0"/>
          <a:ea typeface="SimSun" charset="-122"/>
        </a:defRPr>
      </a:lvl7pPr>
      <a:lvl8pPr marL="3108836" indent="-207257" algn="l" defTabSz="40731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500" b="1">
          <a:solidFill>
            <a:srgbClr val="4C4C4C"/>
          </a:solidFill>
          <a:latin typeface="Arial" charset="0"/>
          <a:ea typeface="SimSun" charset="-122"/>
        </a:defRPr>
      </a:lvl8pPr>
      <a:lvl9pPr marL="3523345" indent="-207257" algn="l" defTabSz="40731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500" b="1">
          <a:solidFill>
            <a:srgbClr val="4C4C4C"/>
          </a:solidFill>
          <a:latin typeface="Arial" charset="0"/>
          <a:ea typeface="SimSun" charset="-122"/>
        </a:defRPr>
      </a:lvl9pPr>
    </p:titleStyle>
    <p:bodyStyle>
      <a:lvl1pPr marL="307975" indent="-307975" algn="l" defTabSz="404813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defRPr b="1">
          <a:solidFill>
            <a:srgbClr val="000000"/>
          </a:solidFill>
          <a:latin typeface="+mn-lt"/>
          <a:ea typeface="+mn-ea"/>
          <a:cs typeface="+mn-cs"/>
        </a:defRPr>
      </a:lvl1pPr>
      <a:lvl2pPr marL="671513" indent="-257175" algn="l" defTabSz="404813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defRPr sz="2500" b="1">
          <a:solidFill>
            <a:srgbClr val="000000"/>
          </a:solidFill>
          <a:latin typeface="+mn-lt"/>
          <a:ea typeface="+mn-ea"/>
        </a:defRPr>
      </a:lvl2pPr>
      <a:lvl3pPr marL="1035050" indent="-204788" algn="l" defTabSz="404813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defRPr sz="2200" b="1">
          <a:solidFill>
            <a:srgbClr val="000000"/>
          </a:solidFill>
          <a:latin typeface="+mn-lt"/>
          <a:ea typeface="+mn-ea"/>
        </a:defRPr>
      </a:lvl3pPr>
      <a:lvl4pPr marL="1449388" indent="-204788" algn="l" defTabSz="404813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defRPr b="1">
          <a:solidFill>
            <a:srgbClr val="000000"/>
          </a:solidFill>
          <a:latin typeface="+mn-lt"/>
          <a:ea typeface="+mn-ea"/>
        </a:defRPr>
      </a:lvl4pPr>
      <a:lvl5pPr marL="1863725" indent="-204788" algn="l" defTabSz="404813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 b="1">
          <a:solidFill>
            <a:srgbClr val="000000"/>
          </a:solidFill>
          <a:latin typeface="+mn-lt"/>
          <a:ea typeface="+mn-ea"/>
        </a:defRPr>
      </a:lvl5pPr>
      <a:lvl6pPr marL="2279812" indent="-207257" algn="l" defTabSz="407315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 b="1">
          <a:solidFill>
            <a:srgbClr val="000000"/>
          </a:solidFill>
          <a:latin typeface="+mn-lt"/>
          <a:ea typeface="+mn-ea"/>
        </a:defRPr>
      </a:lvl6pPr>
      <a:lvl7pPr marL="2694323" indent="-207257" algn="l" defTabSz="407315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 b="1">
          <a:solidFill>
            <a:srgbClr val="000000"/>
          </a:solidFill>
          <a:latin typeface="+mn-lt"/>
          <a:ea typeface="+mn-ea"/>
        </a:defRPr>
      </a:lvl7pPr>
      <a:lvl8pPr marL="3108836" indent="-207257" algn="l" defTabSz="407315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 b="1">
          <a:solidFill>
            <a:srgbClr val="000000"/>
          </a:solidFill>
          <a:latin typeface="+mn-lt"/>
          <a:ea typeface="+mn-ea"/>
        </a:defRPr>
      </a:lvl8pPr>
      <a:lvl9pPr marL="3523345" indent="-207257" algn="l" defTabSz="407315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 b="1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11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022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33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044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556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067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1578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089" algn="l" defTabSz="8290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SD violet-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06513" y="385763"/>
            <a:ext cx="66929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Titre 1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6513" y="1306513"/>
            <a:ext cx="6202362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Vivamus suscipit nilsl at risus.Praesent non que in justo pretium malesuada.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  <a:p>
            <a:pPr lvl="4"/>
            <a:r>
              <a:rPr lang="en-GB" altLang="fr-FR" smtClean="0"/>
              <a:t>Huitième niveau de plan</a:t>
            </a:r>
          </a:p>
          <a:p>
            <a:pPr lvl="4"/>
            <a:r>
              <a:rPr lang="en-GB" altLang="fr-FR" smtClean="0"/>
              <a:t>Neuvième niveau de plan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828088" y="6562725"/>
            <a:ext cx="285750" cy="2587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>
            <a:lvl1pPr>
              <a:tabLst>
                <a:tab pos="407988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407988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407988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407988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407988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07988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07988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07988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407988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defTabSz="407357" hangingPunct="0">
              <a:lnSpc>
                <a:spcPct val="89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fld id="{DB4FEAA1-A3B7-42C7-90DD-D0AFBB46B752}" type="slidenum">
              <a:rPr lang="en-GB" sz="1300" b="1">
                <a:solidFill>
                  <a:srgbClr val="FFFFFF"/>
                </a:solidFill>
                <a:latin typeface="Courier New" pitchFamily="49" charset="0"/>
                <a:ea typeface="SimSun" charset="-122"/>
                <a:cs typeface="Arial" charset="0"/>
              </a:rPr>
              <a:pPr algn="ctr" defTabSz="407357" hangingPunct="0">
                <a:lnSpc>
                  <a:spcPct val="89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t>‹#›</a:t>
            </a:fld>
            <a:endParaRPr lang="en-GB" sz="1300" b="1">
              <a:solidFill>
                <a:srgbClr val="FFFFFF"/>
              </a:solidFill>
              <a:latin typeface="Courier New" pitchFamily="49" charset="0"/>
              <a:ea typeface="SimSun" charset="-122"/>
              <a:cs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0" y="6384925"/>
            <a:ext cx="0" cy="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2719" hangingPunct="0">
              <a:lnSpc>
                <a:spcPct val="89000"/>
              </a:lnSpc>
              <a:buClr>
                <a:srgbClr val="000000"/>
              </a:buClr>
              <a:buSzPct val="45000"/>
              <a:buFontTx/>
              <a:buNone/>
              <a:defRPr sz="900" b="1">
                <a:solidFill>
                  <a:srgbClr val="FFFFFF"/>
                </a:solidFill>
                <a:latin typeface="Courier New" pitchFamily="49" charset="0"/>
                <a:ea typeface="SimSun" charset="-122"/>
              </a:defRPr>
            </a:lvl1pPr>
          </a:lstStyle>
          <a:p>
            <a:pPr>
              <a:defRPr/>
            </a:pPr>
            <a:fld id="{54312983-F04B-4898-BF0F-23F01717E26B}" type="slidenum">
              <a:rPr lang="en-GB">
                <a:cs typeface="Arial" charset="0"/>
              </a:rPr>
              <a:pPr>
                <a:defRPr/>
              </a:pPr>
              <a:t>‹#›</a:t>
            </a:fld>
            <a:endParaRPr lang="en-GB">
              <a:cs typeface="Arial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947738" y="6527800"/>
            <a:ext cx="4772025" cy="1635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912719" hangingPunct="0">
              <a:lnSpc>
                <a:spcPct val="89000"/>
              </a:lnSpc>
              <a:buClr>
                <a:srgbClr val="000000"/>
              </a:buClr>
              <a:buSzPct val="45000"/>
              <a:buFontTx/>
              <a:buNone/>
              <a:defRPr sz="900" b="1">
                <a:solidFill>
                  <a:srgbClr val="FFFFFF"/>
                </a:solidFill>
                <a:latin typeface="Liberation Mono" pitchFamily="49" charset="0"/>
                <a:ea typeface="SimSun" charset="-122"/>
              </a:defRPr>
            </a:lvl1pPr>
          </a:lstStyle>
          <a:p>
            <a:pPr>
              <a:defRPr/>
            </a:pPr>
            <a:r>
              <a:rPr lang="fr-FR">
                <a:cs typeface="Arial" charset="0"/>
              </a:rPr>
              <a:t>DSNA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947738" y="6694488"/>
            <a:ext cx="4772025" cy="160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defTabSz="912719" hangingPunct="0">
              <a:lnSpc>
                <a:spcPct val="89000"/>
              </a:lnSpc>
              <a:buClr>
                <a:srgbClr val="000000"/>
              </a:buClr>
              <a:buSzPct val="45000"/>
              <a:buFontTx/>
              <a:buNone/>
              <a:defRPr sz="900" b="1">
                <a:solidFill>
                  <a:srgbClr val="FFFFFF"/>
                </a:solidFill>
                <a:latin typeface="Liberation Mono" pitchFamily="49" charset="0"/>
                <a:ea typeface="SimSun" charset="-122"/>
              </a:defRPr>
            </a:lvl1pPr>
          </a:lstStyle>
          <a:p>
            <a:pPr>
              <a:defRPr/>
            </a:pPr>
            <a:r>
              <a:rPr lang="fr-FR">
                <a:cs typeface="Arial" charset="0"/>
              </a:rPr>
              <a:t>SISG BRUSSELS 20 &amp; 21 October 2011</a:t>
            </a:r>
            <a:endParaRPr lang="en-GB">
              <a:cs typeface="Arial" charset="0"/>
            </a:endParaRP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8826500" y="6561138"/>
            <a:ext cx="2825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10" tIns="41455" rIns="82910" bIns="41455"/>
          <a:lstStyle>
            <a:lvl1pPr defTabSz="404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04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04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04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048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04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04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04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04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fld id="{CB5EEE29-531E-4BF3-A4F3-16911E8D3480}" type="slidenum">
              <a:rPr lang="en-GB" altLang="fr-FR" sz="1300" b="1" smtClean="0">
                <a:solidFill>
                  <a:srgbClr val="000000"/>
                </a:solidFill>
                <a:latin typeface="Liberation Mono" pitchFamily="49" charset="0"/>
                <a:ea typeface="SimSun" charset="-122"/>
              </a:rPr>
              <a:pPr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  <a:defRPr/>
              </a:pPr>
              <a:t>‹#›</a:t>
            </a:fld>
            <a:endParaRPr lang="fr-FR" altLang="fr-FR" sz="1300" b="1" smtClean="0">
              <a:solidFill>
                <a:srgbClr val="000000"/>
              </a:solidFill>
              <a:latin typeface="Liberation Mono" pitchFamily="49" charset="0"/>
              <a:ea typeface="SimSun" charset="-122"/>
            </a:endParaRPr>
          </a:p>
        </p:txBody>
      </p:sp>
      <p:pic>
        <p:nvPicPr>
          <p:cNvPr id="6154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5834063"/>
            <a:ext cx="827088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38" y="5891213"/>
            <a:ext cx="4254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0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550" y="6369050"/>
            <a:ext cx="42545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74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/>
  <p:txStyles>
    <p:titleStyle>
      <a:lvl1pPr algn="l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 b="1" i="1">
          <a:solidFill>
            <a:srgbClr val="999999"/>
          </a:solidFill>
          <a:latin typeface="+mj-lt"/>
          <a:ea typeface="+mj-ea"/>
          <a:cs typeface="+mj-cs"/>
        </a:defRPr>
      </a:lvl1pPr>
      <a:lvl2pPr algn="l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 b="1" i="1">
          <a:solidFill>
            <a:srgbClr val="999999"/>
          </a:solidFill>
          <a:latin typeface="Liberation Sans" pitchFamily="34" charset="0"/>
        </a:defRPr>
      </a:lvl2pPr>
      <a:lvl3pPr algn="l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 b="1" i="1">
          <a:solidFill>
            <a:srgbClr val="999999"/>
          </a:solidFill>
          <a:latin typeface="Liberation Sans" pitchFamily="34" charset="0"/>
        </a:defRPr>
      </a:lvl3pPr>
      <a:lvl4pPr algn="l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 b="1" i="1">
          <a:solidFill>
            <a:srgbClr val="999999"/>
          </a:solidFill>
          <a:latin typeface="Liberation Sans" pitchFamily="34" charset="0"/>
        </a:defRPr>
      </a:lvl4pPr>
      <a:lvl5pPr algn="l" defTabSz="40481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 b="1" i="1">
          <a:solidFill>
            <a:srgbClr val="999999"/>
          </a:solidFill>
          <a:latin typeface="Liberation Sans" pitchFamily="34" charset="0"/>
        </a:defRPr>
      </a:lvl5pPr>
      <a:lvl6pPr marL="1393362" indent="-195763" algn="l" defTabSz="40735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 b="1" i="1">
          <a:solidFill>
            <a:srgbClr val="999999"/>
          </a:solidFill>
          <a:latin typeface="Arial" charset="0"/>
        </a:defRPr>
      </a:lvl6pPr>
      <a:lvl7pPr marL="1807917" indent="-195763" algn="l" defTabSz="40735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 b="1" i="1">
          <a:solidFill>
            <a:srgbClr val="999999"/>
          </a:solidFill>
          <a:latin typeface="Arial" charset="0"/>
        </a:defRPr>
      </a:lvl7pPr>
      <a:lvl8pPr marL="2222470" indent="-195763" algn="l" defTabSz="40735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 b="1" i="1">
          <a:solidFill>
            <a:srgbClr val="999999"/>
          </a:solidFill>
          <a:latin typeface="Arial" charset="0"/>
        </a:defRPr>
      </a:lvl8pPr>
      <a:lvl9pPr marL="2637027" indent="-195763" algn="l" defTabSz="40735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4000" b="1" i="1">
          <a:solidFill>
            <a:srgbClr val="999999"/>
          </a:solidFill>
          <a:latin typeface="Arial" charset="0"/>
        </a:defRPr>
      </a:lvl9pPr>
    </p:titleStyle>
    <p:bodyStyle>
      <a:lvl1pPr marL="341313" indent="-341313" algn="l" defTabSz="404813" rtl="0" eaLnBrk="0" fontAlgn="base" hangingPunct="0">
        <a:lnSpc>
          <a:spcPct val="93000"/>
        </a:lnSpc>
        <a:spcBef>
          <a:spcPct val="0"/>
        </a:spcBef>
        <a:spcAft>
          <a:spcPts val="1013"/>
        </a:spcAft>
        <a:buClr>
          <a:srgbClr val="000000"/>
        </a:buClr>
        <a:buSzPct val="45000"/>
        <a:buFont typeface="Arial" charset="0"/>
        <a:buChar char=" "/>
        <a:defRPr sz="23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04813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45000"/>
        <a:buFont typeface="Arial" charset="0"/>
        <a:buChar char=" "/>
        <a:defRPr sz="1500">
          <a:solidFill>
            <a:srgbClr val="000000"/>
          </a:solidFill>
          <a:latin typeface="+mn-lt"/>
        </a:defRPr>
      </a:lvl2pPr>
      <a:lvl3pPr marL="193675" indent="-193675" algn="l" defTabSz="404813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5A5096"/>
        </a:buClr>
        <a:buSzPct val="45000"/>
        <a:buFont typeface="Wingdings" pitchFamily="2" charset="2"/>
        <a:buChar char="l"/>
        <a:defRPr sz="1500">
          <a:solidFill>
            <a:srgbClr val="000000"/>
          </a:solidFill>
          <a:latin typeface="+mn-lt"/>
        </a:defRPr>
      </a:lvl3pPr>
      <a:lvl4pPr marL="1563688" indent="-193675" algn="l" defTabSz="404813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45000"/>
        <a:buFont typeface="Wingdings" pitchFamily="2" charset="2"/>
        <a:buChar char=""/>
        <a:defRPr sz="1500">
          <a:solidFill>
            <a:srgbClr val="000000"/>
          </a:solidFill>
          <a:latin typeface="+mn-lt"/>
        </a:defRPr>
      </a:lvl4pPr>
      <a:lvl5pPr marL="1955800" indent="-193675" algn="l" defTabSz="404813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Wingdings" pitchFamily="2" charset="2"/>
        <a:buChar char=""/>
        <a:defRPr sz="1500">
          <a:solidFill>
            <a:srgbClr val="000000"/>
          </a:solidFill>
          <a:latin typeface="+mn-lt"/>
        </a:defRPr>
      </a:lvl5pPr>
      <a:lvl6pPr marL="2372171" indent="-195763" algn="l" defTabSz="407357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500">
          <a:solidFill>
            <a:srgbClr val="000000"/>
          </a:solidFill>
          <a:latin typeface="+mn-lt"/>
        </a:defRPr>
      </a:lvl6pPr>
      <a:lvl7pPr marL="2786725" indent="-195763" algn="l" defTabSz="407357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500">
          <a:solidFill>
            <a:srgbClr val="000000"/>
          </a:solidFill>
          <a:latin typeface="+mn-lt"/>
        </a:defRPr>
      </a:lvl7pPr>
      <a:lvl8pPr marL="3201279" indent="-195763" algn="l" defTabSz="407357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500">
          <a:solidFill>
            <a:srgbClr val="000000"/>
          </a:solidFill>
          <a:latin typeface="+mn-lt"/>
        </a:defRPr>
      </a:lvl8pPr>
      <a:lvl9pPr marL="3615833" indent="-195763" algn="l" defTabSz="407357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Wingdings" pitchFamily="2" charset="2"/>
        <a:buChar char=""/>
        <a:defRPr sz="1500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54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08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662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216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771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325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1879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433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3525838" y="601663"/>
            <a:ext cx="5219700" cy="10636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39978"/>
          <a:lstStyle/>
          <a:p>
            <a:pPr marL="0" indent="0" algn="ctr" defTabSz="402000" eaLnBrk="1">
              <a:tabLst>
                <a:tab pos="648519" algn="l"/>
                <a:tab pos="1297070" algn="l"/>
                <a:tab pos="1947187" algn="l"/>
                <a:tab pos="2595724" algn="l"/>
                <a:tab pos="3244266" algn="l"/>
                <a:tab pos="3894376" algn="l"/>
              </a:tabLst>
            </a:pPr>
            <a:r>
              <a:rPr lang="fr-FR" altLang="fr-FR" dirty="0"/>
              <a:t>DSNA</a:t>
            </a:r>
            <a:br>
              <a:rPr lang="fr-FR" altLang="fr-FR" dirty="0"/>
            </a:br>
            <a:r>
              <a:rPr lang="fr-FR" altLang="fr-FR" dirty="0"/>
              <a:t>PARIS – CDG</a:t>
            </a:r>
            <a:endParaRPr lang="fr-FR" altLang="fr-FR" sz="3600" i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324225" y="1795462"/>
            <a:ext cx="5421313" cy="481216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20789" anchor="ctr"/>
          <a:lstStyle/>
          <a:p>
            <a:pPr marL="0" indent="0" algn="ctr" defTabSz="402000" eaLnBrk="1">
              <a:tabLst>
                <a:tab pos="648519" algn="l"/>
                <a:tab pos="1297070" algn="l"/>
                <a:tab pos="1947187" algn="l"/>
                <a:tab pos="2595724" algn="l"/>
                <a:tab pos="3244266" algn="l"/>
                <a:tab pos="3894376" algn="l"/>
              </a:tabLst>
            </a:pPr>
            <a:r>
              <a:rPr lang="fr-FR" altLang="fr-FR" sz="4400" dirty="0" smtClean="0">
                <a:solidFill>
                  <a:srgbClr val="A6A6A6"/>
                </a:solidFill>
                <a:latin typeface="Verdana" pitchFamily="34" charset="0"/>
              </a:rPr>
              <a:t>Ground </a:t>
            </a:r>
            <a:r>
              <a:rPr lang="fr-FR" altLang="fr-FR" sz="4400" dirty="0" err="1" smtClean="0">
                <a:solidFill>
                  <a:srgbClr val="A6A6A6"/>
                </a:solidFill>
                <a:latin typeface="Verdana" pitchFamily="34" charset="0"/>
              </a:rPr>
              <a:t>Safety</a:t>
            </a:r>
            <a:r>
              <a:rPr lang="fr-FR" altLang="fr-FR" sz="4400" dirty="0" smtClean="0">
                <a:solidFill>
                  <a:srgbClr val="A6A6A6"/>
                </a:solidFill>
                <a:latin typeface="Verdana" pitchFamily="34" charset="0"/>
              </a:rPr>
              <a:t> Nets</a:t>
            </a:r>
            <a:endParaRPr lang="fr-FR" altLang="fr-FR" sz="4400" dirty="0">
              <a:solidFill>
                <a:srgbClr val="A6A6A6"/>
              </a:solidFill>
              <a:latin typeface="Verdana" pitchFamily="34" charset="0"/>
            </a:endParaRPr>
          </a:p>
          <a:p>
            <a:pPr marL="0" indent="0" algn="ctr" defTabSz="402000" eaLnBrk="1">
              <a:tabLst>
                <a:tab pos="648519" algn="l"/>
                <a:tab pos="1297070" algn="l"/>
                <a:tab pos="1947187" algn="l"/>
                <a:tab pos="2595724" algn="l"/>
                <a:tab pos="3244266" algn="l"/>
                <a:tab pos="3894376" algn="l"/>
              </a:tabLst>
            </a:pPr>
            <a:r>
              <a:rPr lang="fr-FR" altLang="fr-FR" sz="2800" dirty="0">
                <a:solidFill>
                  <a:srgbClr val="A6A6A6"/>
                </a:solidFill>
                <a:latin typeface="Verdana" pitchFamily="34" charset="0"/>
              </a:rPr>
              <a:t> </a:t>
            </a:r>
          </a:p>
          <a:p>
            <a:pPr marL="0" indent="0" algn="ctr" defTabSz="402000" eaLnBrk="1">
              <a:tabLst>
                <a:tab pos="648519" algn="l"/>
                <a:tab pos="1297070" algn="l"/>
                <a:tab pos="1947187" algn="l"/>
                <a:tab pos="2595724" algn="l"/>
                <a:tab pos="3244266" algn="l"/>
                <a:tab pos="3894376" algn="l"/>
              </a:tabLst>
            </a:pPr>
            <a:r>
              <a:rPr lang="fr-FR" altLang="fr-FR" sz="2800" dirty="0" smtClean="0">
                <a:solidFill>
                  <a:srgbClr val="A6A6A6"/>
                </a:solidFill>
                <a:latin typeface="Verdana" pitchFamily="34" charset="0"/>
              </a:rPr>
              <a:t>The use of </a:t>
            </a:r>
            <a:r>
              <a:rPr lang="fr-FR" altLang="fr-FR" sz="2800" dirty="0" err="1" smtClean="0">
                <a:solidFill>
                  <a:srgbClr val="A6A6A6"/>
                </a:solidFill>
                <a:latin typeface="Verdana" pitchFamily="34" charset="0"/>
              </a:rPr>
              <a:t>ground</a:t>
            </a:r>
            <a:r>
              <a:rPr lang="fr-FR" altLang="fr-FR" sz="2800" dirty="0" smtClean="0">
                <a:solidFill>
                  <a:srgbClr val="A6A6A6"/>
                </a:solidFill>
                <a:latin typeface="Verdana" pitchFamily="34" charset="0"/>
              </a:rPr>
              <a:t> </a:t>
            </a:r>
            <a:r>
              <a:rPr lang="fr-FR" altLang="fr-FR" sz="2800" dirty="0" err="1" smtClean="0">
                <a:solidFill>
                  <a:srgbClr val="A6A6A6"/>
                </a:solidFill>
                <a:latin typeface="Verdana" pitchFamily="34" charset="0"/>
              </a:rPr>
              <a:t>safety</a:t>
            </a:r>
            <a:r>
              <a:rPr lang="fr-FR" altLang="fr-FR" sz="2800" dirty="0" smtClean="0">
                <a:solidFill>
                  <a:srgbClr val="A6A6A6"/>
                </a:solidFill>
                <a:latin typeface="Verdana" pitchFamily="34" charset="0"/>
              </a:rPr>
              <a:t> nets as part of a global SMS </a:t>
            </a:r>
            <a:r>
              <a:rPr lang="fr-FR" altLang="fr-FR" sz="2800" dirty="0" err="1" smtClean="0">
                <a:solidFill>
                  <a:srgbClr val="A6A6A6"/>
                </a:solidFill>
                <a:latin typeface="Verdana" pitchFamily="34" charset="0"/>
              </a:rPr>
              <a:t>strategy</a:t>
            </a:r>
            <a:endParaRPr lang="fr-FR" altLang="fr-FR" sz="2800" dirty="0" smtClean="0">
              <a:solidFill>
                <a:srgbClr val="A6A6A6"/>
              </a:solidFill>
              <a:latin typeface="Verdana" pitchFamily="34" charset="0"/>
            </a:endParaRPr>
          </a:p>
          <a:p>
            <a:pPr marL="0" indent="0" defTabSz="406400" eaLnBrk="1" hangingPunct="1">
              <a:spcAft>
                <a:spcPct val="0"/>
              </a:spcAft>
              <a:buSzPct val="45000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</a:tabLst>
            </a:pPr>
            <a:r>
              <a:rPr lang="en-GB" altLang="fr-FR" b="0" i="1" dirty="0" smtClean="0">
                <a:cs typeface="Arial" charset="0"/>
              </a:rPr>
              <a:t>Presented by :</a:t>
            </a:r>
          </a:p>
          <a:p>
            <a:pPr marL="0" indent="0" defTabSz="406400" eaLnBrk="1" hangingPunct="1">
              <a:spcAft>
                <a:spcPct val="0"/>
              </a:spcAft>
              <a:buSzPct val="45000"/>
              <a:tabLst>
                <a:tab pos="655638" algn="l"/>
                <a:tab pos="1311275" algn="l"/>
                <a:tab pos="1968500" algn="l"/>
                <a:tab pos="2624138" algn="l"/>
                <a:tab pos="3279775" algn="l"/>
                <a:tab pos="3937000" algn="l"/>
              </a:tabLst>
            </a:pPr>
            <a:r>
              <a:rPr lang="en-GB" altLang="fr-FR" i="1" dirty="0" smtClean="0">
                <a:cs typeface="Arial" charset="0"/>
              </a:rPr>
              <a:t>Jean-Marc FLON    </a:t>
            </a:r>
            <a:r>
              <a:rPr lang="en-GB" altLang="fr-FR" sz="1400" i="1" dirty="0" smtClean="0">
                <a:cs typeface="Arial" charset="0"/>
              </a:rPr>
              <a:t> DSNA Paris-CDG – Gal Manager ATS</a:t>
            </a:r>
            <a:endParaRPr lang="en-GB" altLang="fr-FR" i="1" dirty="0" smtClean="0">
              <a:cs typeface="Arial" charset="0"/>
            </a:endParaRPr>
          </a:p>
        </p:txBody>
      </p:sp>
      <p:sp>
        <p:nvSpPr>
          <p:cNvPr id="21508" name="Text Box 18"/>
          <p:cNvSpPr txBox="1">
            <a:spLocks noChangeArrowheads="1"/>
          </p:cNvSpPr>
          <p:nvPr/>
        </p:nvSpPr>
        <p:spPr bwMode="auto">
          <a:xfrm>
            <a:off x="0" y="349433"/>
            <a:ext cx="3525839" cy="301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170" tIns="37584" rIns="75170" bIns="37584">
            <a:spAutoFit/>
          </a:bodyPr>
          <a:lstStyle>
            <a:lvl1pPr defTabSz="406400" eaLnBrk="0" hangingPunct="0">
              <a:lnSpc>
                <a:spcPct val="93000"/>
              </a:lnSpc>
              <a:spcAft>
                <a:spcPts val="1288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 marL="742950" indent="-285750" defTabSz="406400" eaLnBrk="0" hangingPunct="0">
              <a:lnSpc>
                <a:spcPct val="93000"/>
              </a:lnSpc>
              <a:spcAft>
                <a:spcPts val="1038"/>
              </a:spcAft>
              <a:buClr>
                <a:srgbClr val="000000"/>
              </a:buClr>
              <a:buSzPct val="100000"/>
              <a:buFont typeface="Times New Roman" pitchFamily="18" charset="0"/>
              <a:defRPr sz="2500" b="1"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 marL="1143000" indent="-228600" defTabSz="406400" eaLnBrk="0" hangingPunct="0">
              <a:lnSpc>
                <a:spcPct val="93000"/>
              </a:lnSpc>
              <a:spcAft>
                <a:spcPts val="775"/>
              </a:spcAft>
              <a:buClr>
                <a:srgbClr val="000000"/>
              </a:buClr>
              <a:buSzPct val="100000"/>
              <a:buFont typeface="Times New Roman" pitchFamily="18" charset="0"/>
              <a:defRPr sz="2200" b="1"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 marL="1600200" indent="-228600" defTabSz="406400" eaLnBrk="0" hangingPunct="0">
              <a:lnSpc>
                <a:spcPct val="93000"/>
              </a:lnSpc>
              <a:spcAft>
                <a:spcPts val="525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marL="2057400" indent="-228600" defTabSz="406400" eaLnBrk="0" hangingPunct="0">
              <a:lnSpc>
                <a:spcPct val="93000"/>
              </a:lnSpc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064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064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064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064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lvl="0" algn="ctr" defTabSz="452248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45000"/>
            </a:pPr>
            <a:r>
              <a:rPr lang="fr-FR" altLang="fr-FR" sz="4000" dirty="0" smtClean="0">
                <a:solidFill>
                  <a:srgbClr val="FFFFFF"/>
                </a:solidFill>
                <a:latin typeface="Calibri" pitchFamily="34" charset="0"/>
                <a:ea typeface="ＭＳ Ｐゴシック" charset="-128"/>
                <a:cs typeface="Arial" charset="0"/>
              </a:rPr>
              <a:t>4th. SAFETY FORUM</a:t>
            </a:r>
            <a:endParaRPr lang="fr-FR" altLang="fr-FR" sz="4000" dirty="0">
              <a:solidFill>
                <a:srgbClr val="FFFFFF"/>
              </a:solidFill>
              <a:latin typeface="Calibri" pitchFamily="34" charset="0"/>
              <a:ea typeface="ＭＳ Ｐゴシック" charset="-128"/>
              <a:cs typeface="Arial" charset="0"/>
            </a:endParaRPr>
          </a:p>
          <a:p>
            <a:pPr lvl="0" algn="ctr" defTabSz="452248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45000"/>
            </a:pPr>
            <a:r>
              <a:rPr lang="fr-FR" altLang="fr-FR" sz="3200" b="0" dirty="0" smtClean="0">
                <a:solidFill>
                  <a:srgbClr val="FFFFFF"/>
                </a:solidFill>
                <a:latin typeface="Calibri" pitchFamily="34" charset="0"/>
                <a:ea typeface="ＭＳ Ｐゴシック" charset="-128"/>
                <a:cs typeface="Arial" charset="0"/>
              </a:rPr>
              <a:t>Active </a:t>
            </a:r>
            <a:r>
              <a:rPr lang="fr-FR" altLang="fr-FR" sz="3200" b="0" dirty="0" err="1" smtClean="0">
                <a:solidFill>
                  <a:srgbClr val="FFFFFF"/>
                </a:solidFill>
                <a:latin typeface="Calibri" pitchFamily="34" charset="0"/>
                <a:ea typeface="ＭＳ Ｐゴシック" charset="-128"/>
                <a:cs typeface="Arial" charset="0"/>
              </a:rPr>
              <a:t>Safety</a:t>
            </a:r>
            <a:r>
              <a:rPr lang="fr-FR" altLang="fr-FR" sz="3200" b="0" dirty="0" smtClean="0">
                <a:solidFill>
                  <a:srgbClr val="FFFFFF"/>
                </a:solidFill>
                <a:latin typeface="Calibri" pitchFamily="34" charset="0"/>
                <a:ea typeface="ＭＳ Ｐゴシック" charset="-128"/>
                <a:cs typeface="Arial" charset="0"/>
              </a:rPr>
              <a:t> Nets</a:t>
            </a:r>
            <a:endParaRPr lang="fr-FR" altLang="fr-FR" sz="3200" b="0" dirty="0">
              <a:solidFill>
                <a:srgbClr val="FFFFFF"/>
              </a:solidFill>
              <a:latin typeface="Calibri" pitchFamily="34" charset="0"/>
              <a:ea typeface="ＭＳ Ｐゴシック" charset="-128"/>
              <a:cs typeface="Arial" charset="0"/>
            </a:endParaRPr>
          </a:p>
          <a:p>
            <a:pPr lvl="0" algn="ctr" defTabSz="452248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45000"/>
            </a:pPr>
            <a:r>
              <a:rPr lang="fr-FR" altLang="fr-FR" sz="2400" dirty="0" smtClean="0">
                <a:solidFill>
                  <a:srgbClr val="FFFFFF"/>
                </a:solidFill>
                <a:latin typeface="Calibri" pitchFamily="34" charset="0"/>
                <a:ea typeface="ＭＳ Ｐゴシック" charset="-128"/>
                <a:cs typeface="Arial" charset="0"/>
              </a:rPr>
              <a:t>Brussels</a:t>
            </a:r>
            <a:endParaRPr lang="fr-FR" altLang="fr-FR" sz="2400" dirty="0">
              <a:solidFill>
                <a:srgbClr val="FFFFFF"/>
              </a:solidFill>
              <a:latin typeface="Calibri" pitchFamily="34" charset="0"/>
              <a:ea typeface="ＭＳ Ｐゴシック" charset="-128"/>
              <a:cs typeface="Arial" charset="0"/>
            </a:endParaRPr>
          </a:p>
          <a:p>
            <a:pPr lvl="0" algn="ctr" defTabSz="452248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45000"/>
            </a:pPr>
            <a:r>
              <a:rPr lang="fr-FR" altLang="fr-FR" b="0" dirty="0" err="1" smtClean="0">
                <a:solidFill>
                  <a:srgbClr val="FFFFFF"/>
                </a:solidFill>
                <a:latin typeface="Calibri" pitchFamily="34" charset="0"/>
                <a:ea typeface="ＭＳ Ｐゴシック" charset="-128"/>
                <a:cs typeface="Arial" charset="0"/>
              </a:rPr>
              <a:t>June</a:t>
            </a:r>
            <a:r>
              <a:rPr lang="fr-FR" altLang="fr-FR" b="0" dirty="0" smtClean="0">
                <a:solidFill>
                  <a:srgbClr val="FFFFFF"/>
                </a:solidFill>
                <a:latin typeface="Calibri" pitchFamily="34" charset="0"/>
                <a:ea typeface="ＭＳ Ｐゴシック" charset="-128"/>
                <a:cs typeface="Arial" charset="0"/>
              </a:rPr>
              <a:t> 7th. </a:t>
            </a:r>
            <a:r>
              <a:rPr lang="fr-FR" altLang="fr-FR" b="0" dirty="0">
                <a:solidFill>
                  <a:srgbClr val="FFFFFF"/>
                </a:solidFill>
                <a:latin typeface="Calibri" pitchFamily="34" charset="0"/>
                <a:ea typeface="ＭＳ Ｐゴシック" charset="-128"/>
                <a:cs typeface="Arial" charset="0"/>
              </a:rPr>
              <a:t>– </a:t>
            </a:r>
            <a:r>
              <a:rPr lang="fr-FR" altLang="fr-FR" b="0" dirty="0" smtClean="0">
                <a:solidFill>
                  <a:srgbClr val="FFFFFF"/>
                </a:solidFill>
                <a:latin typeface="Calibri" pitchFamily="34" charset="0"/>
                <a:ea typeface="ＭＳ Ｐゴシック" charset="-128"/>
                <a:cs typeface="Arial" charset="0"/>
              </a:rPr>
              <a:t>8th. 2016</a:t>
            </a:r>
            <a:endParaRPr lang="fr-FR" altLang="fr-FR" b="0" dirty="0">
              <a:solidFill>
                <a:srgbClr val="FFFFFF"/>
              </a:solidFill>
              <a:latin typeface="Calibri" pitchFamily="34" charset="0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149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533401" y="-20228"/>
            <a:ext cx="8610599" cy="1008062"/>
          </a:xfrm>
        </p:spPr>
        <p:txBody>
          <a:bodyPr/>
          <a:lstStyle/>
          <a:p>
            <a:pPr algn="ctr" defTabSz="406086">
              <a:defRPr/>
            </a:pPr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</a:rPr>
              <a:t>SAFETY NETS: </a:t>
            </a:r>
            <a:r>
              <a:rPr lang="fr-FR" sz="3600" dirty="0" err="1" smtClean="0">
                <a:solidFill>
                  <a:schemeClr val="bg2"/>
                </a:solidFill>
              </a:rPr>
              <a:t>Threats</a:t>
            </a:r>
            <a:r>
              <a:rPr lang="fr-FR" sz="3600" dirty="0" smtClean="0">
                <a:solidFill>
                  <a:schemeClr val="bg2"/>
                </a:solidFill>
              </a:rPr>
              <a:t>’ Management</a:t>
            </a:r>
            <a:r>
              <a:rPr lang="fr-FR" sz="3200" dirty="0" smtClean="0">
                <a:solidFill>
                  <a:schemeClr val="bg2"/>
                </a:solidFill>
              </a:rPr>
              <a:t/>
            </a:r>
            <a:br>
              <a:rPr lang="fr-FR" sz="3200" dirty="0" smtClean="0">
                <a:solidFill>
                  <a:schemeClr val="bg2"/>
                </a:solidFill>
              </a:rPr>
            </a:br>
            <a:r>
              <a:rPr lang="fr-FR" altLang="fr-FR" sz="2000" dirty="0">
                <a:solidFill>
                  <a:srgbClr val="808080">
                    <a:lumMod val="75000"/>
                  </a:srgbClr>
                </a:solidFill>
              </a:rPr>
              <a:t>-------------------------------------------------------------</a:t>
            </a:r>
            <a:endParaRPr lang="en-US" sz="3200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66750" y="1044575"/>
            <a:ext cx="8288338" cy="5260975"/>
          </a:xfrm>
        </p:spPr>
        <p:txBody>
          <a:bodyPr/>
          <a:lstStyle/>
          <a:p>
            <a:pPr lvl="1" defTabSz="406086">
              <a:spcAft>
                <a:spcPts val="1010"/>
              </a:spcAft>
              <a:buFont typeface="Wingdings" panose="05000000000000000000" pitchFamily="2" charset="2"/>
              <a:buChar char="q"/>
              <a:defRPr/>
            </a:pPr>
            <a:endParaRPr lang="en-US" sz="1600" dirty="0"/>
          </a:p>
          <a:p>
            <a:pPr lvl="1" defTabSz="406086">
              <a:spcAft>
                <a:spcPts val="1010"/>
              </a:spcAft>
              <a:buFont typeface="Wingdings" panose="05000000000000000000" pitchFamily="2" charset="2"/>
              <a:buChar char="q"/>
              <a:defRPr/>
            </a:pPr>
            <a:r>
              <a:rPr lang="en-US" sz="2800" dirty="0" err="1" smtClean="0"/>
              <a:t>Aera</a:t>
            </a:r>
            <a:r>
              <a:rPr lang="en-US" sz="2800" dirty="0" smtClean="0"/>
              <a:t> Proximity Warning (APW)</a:t>
            </a:r>
          </a:p>
          <a:p>
            <a:pPr lvl="1" defTabSz="406086">
              <a:spcAft>
                <a:spcPts val="1010"/>
              </a:spcAft>
              <a:buFont typeface="Wingdings" panose="05000000000000000000" pitchFamily="2" charset="2"/>
              <a:buChar char="q"/>
              <a:defRPr/>
            </a:pPr>
            <a:endParaRPr lang="en-US" sz="2800" dirty="0"/>
          </a:p>
          <a:p>
            <a:pPr marL="57150" indent="0" algn="ctr" defTabSz="406086">
              <a:spcAft>
                <a:spcPts val="1010"/>
              </a:spcAft>
              <a:buNone/>
              <a:defRPr/>
            </a:pPr>
            <a:r>
              <a:rPr lang="en-US" sz="3600" dirty="0" smtClean="0"/>
              <a:t>The non compliant/</a:t>
            </a:r>
            <a:r>
              <a:rPr lang="en-US" sz="3600" dirty="0" err="1" smtClean="0"/>
              <a:t>unstabilised</a:t>
            </a:r>
            <a:r>
              <a:rPr lang="en-US" sz="3600" dirty="0" smtClean="0"/>
              <a:t> approaches issue</a:t>
            </a:r>
          </a:p>
          <a:p>
            <a:pPr lvl="1" defTabSz="406086">
              <a:spcAft>
                <a:spcPts val="1010"/>
              </a:spcAft>
              <a:buFont typeface="Wingdings" panose="05000000000000000000" pitchFamily="2" charset="2"/>
              <a:buChar char="q"/>
              <a:defRPr/>
            </a:pPr>
            <a:endParaRPr lang="en-US" sz="1600" dirty="0" smtClean="0"/>
          </a:p>
          <a:p>
            <a:pPr marL="457200" lvl="1" indent="0" defTabSz="406086">
              <a:spcAft>
                <a:spcPts val="1010"/>
              </a:spcAft>
              <a:buNone/>
              <a:defRPr/>
            </a:pPr>
            <a:endParaRPr lang="en-US" sz="1600" dirty="0"/>
          </a:p>
          <a:p>
            <a:pPr marL="628650" lvl="0" indent="-571500" defTabSz="406086">
              <a:spcAft>
                <a:spcPts val="101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Paris CDG March 13</a:t>
            </a:r>
            <a:r>
              <a:rPr lang="en-US" sz="2800" baseline="30000" dirty="0" smtClean="0"/>
              <a:t>th</a:t>
            </a:r>
            <a:r>
              <a:rPr lang="en-US" sz="2800" dirty="0"/>
              <a:t> </a:t>
            </a:r>
            <a:r>
              <a:rPr lang="en-US" sz="2800" dirty="0" smtClean="0"/>
              <a:t>2012 Event</a:t>
            </a:r>
          </a:p>
          <a:p>
            <a:pPr marL="628650" lvl="0" indent="-571500" defTabSz="406086">
              <a:spcAft>
                <a:spcPts val="1010"/>
              </a:spcAft>
              <a:buFont typeface="Wingdings" panose="05000000000000000000" pitchFamily="2" charset="2"/>
              <a:buChar char="Ø"/>
              <a:defRPr/>
            </a:pPr>
            <a:endParaRPr lang="en-US" sz="2800" dirty="0"/>
          </a:p>
          <a:p>
            <a:pPr marL="628650" lvl="0" indent="-571500" defTabSz="406086">
              <a:spcAft>
                <a:spcPts val="101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System definition</a:t>
            </a:r>
            <a:endParaRPr lang="en-US" sz="2800" dirty="0"/>
          </a:p>
          <a:p>
            <a:pPr lvl="1" defTabSz="406086">
              <a:spcAft>
                <a:spcPts val="1010"/>
              </a:spcAft>
              <a:buFont typeface="Wingdings" panose="05000000000000000000" pitchFamily="2" charset="2"/>
              <a:buChar char="q"/>
              <a:defRPr/>
            </a:pPr>
            <a:endParaRPr lang="en-US" sz="1600" dirty="0"/>
          </a:p>
          <a:p>
            <a:pPr marL="342725" indent="-342725" defTabSz="406086">
              <a:spcAft>
                <a:spcPts val="1010"/>
              </a:spcAft>
              <a:defRPr/>
            </a:pPr>
            <a:endParaRPr lang="en-US" sz="2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9422" y="6477615"/>
            <a:ext cx="5821680" cy="24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41" tIns="45223" rIns="90441" bIns="45223" numCol="1" anchor="t" anchorCtr="0" compatLnSpc="1">
            <a:prstTxWarp prst="textNoShape">
              <a:avLst/>
            </a:prstTxWarp>
          </a:bodyPr>
          <a:lstStyle/>
          <a:p>
            <a:pPr marL="339293" indent="-339293" algn="ctr" defTabSz="904782" eaLnBrk="0" hangingPunct="0">
              <a:spcBef>
                <a:spcPct val="20000"/>
              </a:spcBef>
              <a:buSzPct val="80000"/>
              <a:defRPr/>
            </a:pPr>
            <a:r>
              <a:rPr lang="en-US" sz="1300" b="1" kern="0" dirty="0" smtClean="0">
                <a:solidFill>
                  <a:schemeClr val="bg1"/>
                </a:solidFill>
                <a:latin typeface="+mn-lt"/>
                <a:ea typeface="+mn-ea"/>
              </a:rPr>
              <a:t>4</a:t>
            </a:r>
            <a:r>
              <a:rPr lang="en-US" sz="1300" b="1" kern="0" baseline="30000" dirty="0" smtClean="0">
                <a:solidFill>
                  <a:schemeClr val="bg1"/>
                </a:solidFill>
                <a:latin typeface="+mn-lt"/>
                <a:ea typeface="+mn-ea"/>
              </a:rPr>
              <a:t>th</a:t>
            </a:r>
            <a:r>
              <a:rPr lang="en-US" sz="1300" b="1" kern="0" dirty="0" smtClean="0">
                <a:solidFill>
                  <a:schemeClr val="bg1"/>
                </a:solidFill>
                <a:latin typeface="+mn-lt"/>
                <a:ea typeface="+mn-ea"/>
              </a:rPr>
              <a:t> Safety Forum – Active Safety Nets,  Brussels    7-8 June 2016 </a:t>
            </a:r>
            <a:endParaRPr lang="en-US" sz="1300" b="1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39293" indent="-339293" defTabSz="904782" eaLnBrk="0" hangingPunct="0">
              <a:spcBef>
                <a:spcPct val="20000"/>
              </a:spcBef>
              <a:buSzPct val="80000"/>
              <a:buBlip>
                <a:blip r:embed="rId3"/>
              </a:buBlip>
              <a:defRPr/>
            </a:pPr>
            <a:endParaRPr lang="th-TH" sz="2800" kern="0" dirty="0">
              <a:solidFill>
                <a:srgbClr val="055685"/>
              </a:solidFill>
              <a:latin typeface="+mn-lt"/>
              <a:ea typeface="+mn-ea"/>
            </a:endParaRPr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345488" y="873309"/>
            <a:ext cx="8345488" cy="560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Espace réservé du contenu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21278"/>
            <a:ext cx="7040880" cy="5708368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65512"/>
            <a:ext cx="9214949" cy="41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68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.55112E-17 3.7037E-7 L 1.01285 0.001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42" y="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0.86389 2.96296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9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5.55556E-7 0.8680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8464200" y="5472520"/>
            <a:ext cx="675109" cy="10535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fr-FR" sz="1200" smtClean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cxnSp>
        <p:nvCxnSpPr>
          <p:cNvPr id="58" name="Connecteur droit 57"/>
          <p:cNvCxnSpPr/>
          <p:nvPr/>
        </p:nvCxnSpPr>
        <p:spPr>
          <a:xfrm>
            <a:off x="8433090" y="2493312"/>
            <a:ext cx="0" cy="3744000"/>
          </a:xfrm>
          <a:prstGeom prst="line">
            <a:avLst/>
          </a:prstGeom>
          <a:ln w="57150">
            <a:solidFill>
              <a:srgbClr val="FF99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080974" y="2719163"/>
            <a:ext cx="1042987" cy="2359456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4" tIns="45594" rIns="91184" bIns="45594" rtlCol="0" anchor="ctr"/>
          <a:lstStyle/>
          <a:p>
            <a:pPr algn="ctr" defTabSz="911938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2416" y="939417"/>
            <a:ext cx="679378" cy="1011423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4" tIns="45594" rIns="91184" bIns="45594" rtlCol="0" anchor="ctr"/>
          <a:lstStyle/>
          <a:p>
            <a:pPr algn="ctr" defTabSz="911938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782669" y="2217192"/>
            <a:ext cx="8540179" cy="416413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63288" y="939417"/>
            <a:ext cx="698231" cy="1697196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4" tIns="45594" rIns="91184" bIns="45594" rtlCol="0" anchor="ctr"/>
          <a:lstStyle/>
          <a:p>
            <a:pPr algn="ctr" defTabSz="911938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8265" y="1685951"/>
            <a:ext cx="1046163" cy="1327774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4" tIns="45594" rIns="91184" bIns="45594" rtlCol="0" anchor="ctr"/>
          <a:lstStyle/>
          <a:p>
            <a:pPr algn="ctr" defTabSz="911938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926913" y="1950492"/>
            <a:ext cx="0" cy="323850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42"/>
          <p:cNvCxnSpPr>
            <a:cxnSpLocks noChangeShapeType="1"/>
          </p:cNvCxnSpPr>
          <p:nvPr/>
        </p:nvCxnSpPr>
        <p:spPr bwMode="auto">
          <a:xfrm>
            <a:off x="3047366" y="2996952"/>
            <a:ext cx="0" cy="323850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onnecteur droit avec flèche 43"/>
          <p:cNvCxnSpPr>
            <a:cxnSpLocks noChangeShapeType="1"/>
          </p:cNvCxnSpPr>
          <p:nvPr/>
        </p:nvCxnSpPr>
        <p:spPr bwMode="auto">
          <a:xfrm>
            <a:off x="2324859" y="2636613"/>
            <a:ext cx="0" cy="330200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Connecteur droit avec flèche 11"/>
          <p:cNvCxnSpPr/>
          <p:nvPr/>
        </p:nvCxnSpPr>
        <p:spPr>
          <a:xfrm>
            <a:off x="877923" y="1685950"/>
            <a:ext cx="647545" cy="0"/>
          </a:xfrm>
          <a:prstGeom prst="straightConnector1">
            <a:avLst/>
          </a:prstGeom>
          <a:ln w="158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 de texte 12"/>
          <p:cNvSpPr txBox="1"/>
          <p:nvPr/>
        </p:nvSpPr>
        <p:spPr>
          <a:xfrm>
            <a:off x="844881" y="1355859"/>
            <a:ext cx="69691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184" tIns="45594" rIns="91184" bIns="45594"/>
          <a:lstStyle/>
          <a:p>
            <a:pPr algn="ctr" defTabSz="911938" eaLnBrk="0" hangingPunct="0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sz="1200" b="1" dirty="0" smtClean="0">
                <a:solidFill>
                  <a:srgbClr val="FFFFFF"/>
                </a:solidFill>
                <a:ea typeface="Calibri"/>
                <a:cs typeface="Times New Roman"/>
              </a:rPr>
              <a:t>1 </a:t>
            </a:r>
            <a:r>
              <a:rPr lang="fr-FR" sz="1200" b="1" dirty="0">
                <a:solidFill>
                  <a:srgbClr val="FFFFFF"/>
                </a:solidFill>
                <a:ea typeface="Calibri"/>
                <a:cs typeface="Times New Roman"/>
              </a:rPr>
              <a:t>NM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844881" y="774229"/>
            <a:ext cx="33042" cy="3386550"/>
          </a:xfrm>
          <a:prstGeom prst="line">
            <a:avLst/>
          </a:prstGeom>
          <a:ln w="28575">
            <a:solidFill>
              <a:srgbClr val="FF99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25"/>
          <p:cNvSpPr txBox="1">
            <a:spLocks noChangeArrowheads="1"/>
          </p:cNvSpPr>
          <p:nvPr/>
        </p:nvSpPr>
        <p:spPr bwMode="auto">
          <a:xfrm>
            <a:off x="81839" y="4103645"/>
            <a:ext cx="1844988" cy="147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84" tIns="45594" rIns="91184" bIns="45594"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911938"/>
            <a:r>
              <a:rPr lang="fr-FR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« standard </a:t>
            </a:r>
            <a:r>
              <a:rPr lang="fr-FR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» FAP </a:t>
            </a:r>
            <a:endParaRPr lang="fr-FR" b="1" dirty="0" smtClean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  <a:ea typeface="SimSun" pitchFamily="2" charset="-122"/>
            </a:endParaRPr>
          </a:p>
          <a:p>
            <a:pPr algn="ctr" defTabSz="911938"/>
            <a:r>
              <a:rPr lang="fr-FR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a</a:t>
            </a:r>
            <a:r>
              <a:rPr lang="fr-FR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t 5000</a:t>
            </a:r>
            <a:r>
              <a:rPr lang="fr-FR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 </a:t>
            </a:r>
            <a:r>
              <a:rPr lang="fr-FR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ft</a:t>
            </a:r>
            <a:r>
              <a:rPr lang="fr-FR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 QNH</a:t>
            </a:r>
          </a:p>
          <a:p>
            <a:pPr algn="ctr" defTabSz="911938"/>
            <a:r>
              <a:rPr lang="fr-FR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=</a:t>
            </a:r>
          </a:p>
          <a:p>
            <a:pPr algn="ctr" defTabSz="911938"/>
            <a:r>
              <a:rPr lang="fr-FR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14,1 </a:t>
            </a:r>
            <a:r>
              <a:rPr lang="fr-FR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Nm </a:t>
            </a:r>
            <a:r>
              <a:rPr lang="fr-FR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to</a:t>
            </a:r>
            <a:endParaRPr lang="fr-FR" b="1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  <a:ea typeface="SimSun" pitchFamily="2" charset="-122"/>
            </a:endParaRPr>
          </a:p>
          <a:p>
            <a:pPr algn="ctr" defTabSz="911938"/>
            <a:r>
              <a:rPr lang="fr-FR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touchdown</a:t>
            </a:r>
            <a:endParaRPr lang="fr-FR" b="1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  <a:ea typeface="SimSun" pitchFamily="2" charset="-122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2271628" y="2431054"/>
            <a:ext cx="703756" cy="12328"/>
          </a:xfrm>
          <a:prstGeom prst="straightConnector1">
            <a:avLst/>
          </a:prstGeom>
          <a:ln w="158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 de texte 12"/>
          <p:cNvSpPr txBox="1"/>
          <p:nvPr/>
        </p:nvSpPr>
        <p:spPr>
          <a:xfrm>
            <a:off x="2270158" y="2120791"/>
            <a:ext cx="69691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184" tIns="45594" rIns="91184" bIns="45594"/>
          <a:lstStyle/>
          <a:p>
            <a:pPr algn="ctr" defTabSz="911938" eaLnBrk="0" hangingPunct="0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sz="1200" b="1" dirty="0" smtClean="0">
                <a:solidFill>
                  <a:srgbClr val="FFFFFF"/>
                </a:solidFill>
                <a:ea typeface="Calibri"/>
                <a:cs typeface="Times New Roman"/>
              </a:rPr>
              <a:t>1 </a:t>
            </a:r>
            <a:r>
              <a:rPr lang="fr-FR" sz="1200" b="1" dirty="0">
                <a:solidFill>
                  <a:srgbClr val="FFFFFF"/>
                </a:solidFill>
                <a:ea typeface="Calibri"/>
                <a:cs typeface="Times New Roman"/>
              </a:rPr>
              <a:t>NM</a:t>
            </a:r>
          </a:p>
        </p:txBody>
      </p:sp>
      <p:sp>
        <p:nvSpPr>
          <p:cNvPr id="18" name="Zone de texte 30"/>
          <p:cNvSpPr txBox="1">
            <a:spLocks noChangeArrowheads="1"/>
          </p:cNvSpPr>
          <p:nvPr/>
        </p:nvSpPr>
        <p:spPr bwMode="auto">
          <a:xfrm>
            <a:off x="632606" y="896687"/>
            <a:ext cx="1138998" cy="45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4" tIns="45594" rIns="91184" bIns="45594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911938" eaLnBrk="0" hangingPunct="0">
              <a:lnSpc>
                <a:spcPct val="115000"/>
              </a:lnSpc>
              <a:spcAft>
                <a:spcPts val="1000"/>
              </a:spcAft>
            </a:pPr>
            <a:r>
              <a:rPr lang="fr-FR" sz="14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7000 ft</a:t>
            </a:r>
            <a:endParaRPr lang="fr-FR" sz="1400" dirty="0">
              <a:solidFill>
                <a:prstClr val="white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5053747" y="2565184"/>
            <a:ext cx="0" cy="2520000"/>
          </a:xfrm>
          <a:prstGeom prst="line">
            <a:avLst/>
          </a:prstGeom>
          <a:ln w="28575">
            <a:solidFill>
              <a:srgbClr val="FF99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25"/>
          <p:cNvSpPr txBox="1">
            <a:spLocks noChangeArrowheads="1"/>
          </p:cNvSpPr>
          <p:nvPr/>
        </p:nvSpPr>
        <p:spPr bwMode="auto">
          <a:xfrm>
            <a:off x="4373990" y="5010532"/>
            <a:ext cx="1368768" cy="147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84" tIns="45594" rIns="91184" bIns="45594"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911938"/>
            <a:r>
              <a:rPr lang="fr-FR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FAP at </a:t>
            </a:r>
          </a:p>
          <a:p>
            <a:pPr algn="ctr" defTabSz="911938"/>
            <a:r>
              <a:rPr lang="fr-FR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3000 </a:t>
            </a:r>
            <a:r>
              <a:rPr lang="fr-FR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ft</a:t>
            </a:r>
            <a:r>
              <a:rPr lang="fr-FR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 QNH</a:t>
            </a:r>
          </a:p>
          <a:p>
            <a:pPr algn="ctr" defTabSz="911938"/>
            <a:r>
              <a:rPr lang="fr-FR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=</a:t>
            </a:r>
            <a:endParaRPr lang="fr-FR" b="1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  <a:ea typeface="SimSun" pitchFamily="2" charset="-122"/>
            </a:endParaRPr>
          </a:p>
          <a:p>
            <a:pPr algn="ctr" defTabSz="911938"/>
            <a:r>
              <a:rPr lang="fr-FR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8,2 </a:t>
            </a:r>
            <a:r>
              <a:rPr lang="fr-FR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Nm to</a:t>
            </a:r>
          </a:p>
          <a:p>
            <a:pPr algn="ctr" defTabSz="911938"/>
            <a:r>
              <a:rPr lang="fr-FR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touchdown</a:t>
            </a:r>
          </a:p>
        </p:txBody>
      </p:sp>
      <p:cxnSp>
        <p:nvCxnSpPr>
          <p:cNvPr id="21" name="Connecteur droit avec flèche 42"/>
          <p:cNvCxnSpPr>
            <a:cxnSpLocks noChangeShapeType="1"/>
          </p:cNvCxnSpPr>
          <p:nvPr/>
        </p:nvCxnSpPr>
        <p:spPr bwMode="auto">
          <a:xfrm>
            <a:off x="7123480" y="5043565"/>
            <a:ext cx="0" cy="288000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Connecteur droit 21"/>
          <p:cNvCxnSpPr/>
          <p:nvPr/>
        </p:nvCxnSpPr>
        <p:spPr>
          <a:xfrm>
            <a:off x="2950648" y="779978"/>
            <a:ext cx="28500" cy="3821425"/>
          </a:xfrm>
          <a:prstGeom prst="line">
            <a:avLst/>
          </a:prstGeom>
          <a:ln w="28575">
            <a:solidFill>
              <a:srgbClr val="FF99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5"/>
          <p:cNvSpPr txBox="1">
            <a:spLocks noChangeArrowheads="1"/>
          </p:cNvSpPr>
          <p:nvPr/>
        </p:nvSpPr>
        <p:spPr bwMode="auto">
          <a:xfrm>
            <a:off x="2259314" y="4615985"/>
            <a:ext cx="1421667" cy="147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84" tIns="45594" rIns="91184" bIns="45594"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911938"/>
            <a:r>
              <a:rPr lang="fr-FR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FAP at</a:t>
            </a:r>
          </a:p>
          <a:p>
            <a:pPr algn="ctr" defTabSz="911938"/>
            <a:r>
              <a:rPr lang="fr-FR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4000 </a:t>
            </a:r>
            <a:r>
              <a:rPr lang="fr-FR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ft</a:t>
            </a:r>
            <a:r>
              <a:rPr lang="fr-FR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 QNH</a:t>
            </a:r>
          </a:p>
          <a:p>
            <a:pPr algn="ctr" defTabSz="911938"/>
            <a:r>
              <a:rPr lang="fr-FR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=</a:t>
            </a:r>
            <a:endParaRPr lang="fr-FR" b="1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  <a:ea typeface="SimSun" pitchFamily="2" charset="-122"/>
            </a:endParaRPr>
          </a:p>
          <a:p>
            <a:pPr algn="ctr" defTabSz="911938"/>
            <a:r>
              <a:rPr lang="fr-FR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11,2 </a:t>
            </a:r>
            <a:r>
              <a:rPr lang="fr-FR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Nm to</a:t>
            </a:r>
          </a:p>
          <a:p>
            <a:pPr algn="ctr" defTabSz="911938"/>
            <a:r>
              <a:rPr lang="fr-FR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touchdown</a:t>
            </a:r>
          </a:p>
        </p:txBody>
      </p:sp>
      <p:cxnSp>
        <p:nvCxnSpPr>
          <p:cNvPr id="24" name="Connecteur droit 23"/>
          <p:cNvCxnSpPr/>
          <p:nvPr/>
        </p:nvCxnSpPr>
        <p:spPr>
          <a:xfrm>
            <a:off x="7060263" y="2581986"/>
            <a:ext cx="17462" cy="3157587"/>
          </a:xfrm>
          <a:prstGeom prst="line">
            <a:avLst/>
          </a:prstGeom>
          <a:ln w="28575">
            <a:solidFill>
              <a:srgbClr val="FF99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5"/>
          <p:cNvSpPr txBox="1">
            <a:spLocks noChangeArrowheads="1"/>
          </p:cNvSpPr>
          <p:nvPr/>
        </p:nvSpPr>
        <p:spPr bwMode="auto">
          <a:xfrm>
            <a:off x="5921469" y="5157192"/>
            <a:ext cx="1421667" cy="147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84" tIns="45594" rIns="91184" bIns="45594"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911938"/>
            <a:r>
              <a:rPr lang="fr-FR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FAP at</a:t>
            </a:r>
          </a:p>
          <a:p>
            <a:pPr algn="ctr" defTabSz="911938"/>
            <a:r>
              <a:rPr lang="fr-FR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2000 </a:t>
            </a:r>
            <a:r>
              <a:rPr lang="fr-FR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ft</a:t>
            </a:r>
            <a:r>
              <a:rPr lang="fr-FR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 QNH</a:t>
            </a:r>
          </a:p>
          <a:p>
            <a:pPr algn="ctr" defTabSz="911938"/>
            <a:r>
              <a:rPr lang="fr-FR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=</a:t>
            </a:r>
            <a:endParaRPr lang="fr-FR" b="1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  <a:ea typeface="SimSun" pitchFamily="2" charset="-122"/>
            </a:endParaRPr>
          </a:p>
          <a:p>
            <a:pPr algn="ctr" defTabSz="911938"/>
            <a:r>
              <a:rPr lang="fr-FR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5,1 Nm </a:t>
            </a:r>
            <a:r>
              <a:rPr lang="fr-FR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to</a:t>
            </a:r>
          </a:p>
          <a:p>
            <a:pPr algn="ctr" defTabSz="911938"/>
            <a:r>
              <a:rPr lang="fr-FR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touchdown</a:t>
            </a:r>
          </a:p>
        </p:txBody>
      </p:sp>
      <p:sp>
        <p:nvSpPr>
          <p:cNvPr id="26" name="Zone de texte 13"/>
          <p:cNvSpPr txBox="1"/>
          <p:nvPr/>
        </p:nvSpPr>
        <p:spPr>
          <a:xfrm>
            <a:off x="3179781" y="3106232"/>
            <a:ext cx="684000" cy="2476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lIns="91184" tIns="45594" rIns="91184" bIns="45594" anchor="ctr" anchorCtr="0"/>
          <a:lstStyle>
            <a:defPPr>
              <a:defRPr lang="fr-FR"/>
            </a:defPPr>
            <a:lvl1pPr defTabSz="911938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 b="1">
                <a:solidFill>
                  <a:prstClr val="black"/>
                </a:solidFill>
                <a:latin typeface="Calibri"/>
                <a:ea typeface="Calibri"/>
                <a:cs typeface="Times New Roman"/>
              </a:defRPr>
            </a:lvl1pPr>
          </a:lstStyle>
          <a:p>
            <a:r>
              <a:rPr lang="fr-FR" dirty="0"/>
              <a:t>400ft</a:t>
            </a: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7090018" y="4856816"/>
            <a:ext cx="1024897" cy="0"/>
          </a:xfrm>
          <a:prstGeom prst="straightConnector1">
            <a:avLst/>
          </a:prstGeom>
          <a:ln w="158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 de texte 12"/>
          <p:cNvSpPr txBox="1"/>
          <p:nvPr/>
        </p:nvSpPr>
        <p:spPr>
          <a:xfrm>
            <a:off x="7279678" y="4590338"/>
            <a:ext cx="69691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184" tIns="45594" rIns="91184" bIns="45594"/>
          <a:lstStyle/>
          <a:p>
            <a:pPr defTabSz="911938" eaLnBrk="0" hangingPunct="0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sz="1200" b="1" dirty="0">
                <a:solidFill>
                  <a:srgbClr val="FFFFFF"/>
                </a:solidFill>
                <a:ea typeface="Calibri"/>
                <a:cs typeface="Times New Roman"/>
              </a:rPr>
              <a:t>1,5 NM</a:t>
            </a:r>
          </a:p>
        </p:txBody>
      </p:sp>
      <p:sp>
        <p:nvSpPr>
          <p:cNvPr id="29" name="Zone de texte 13"/>
          <p:cNvSpPr txBox="1"/>
          <p:nvPr/>
        </p:nvSpPr>
        <p:spPr>
          <a:xfrm>
            <a:off x="7279677" y="5129034"/>
            <a:ext cx="844283" cy="2476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lIns="91184" tIns="45594" rIns="91184" bIns="45594" anchor="ctr" anchorCtr="0"/>
          <a:lstStyle>
            <a:defPPr>
              <a:defRPr lang="fr-FR"/>
            </a:defPPr>
            <a:lvl1pPr defTabSz="911938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 b="1">
                <a:solidFill>
                  <a:prstClr val="black"/>
                </a:solidFill>
                <a:latin typeface="Calibri"/>
                <a:ea typeface="Calibri"/>
                <a:cs typeface="Times New Roman"/>
              </a:defRPr>
            </a:lvl1pPr>
          </a:lstStyle>
          <a:p>
            <a:r>
              <a:rPr lang="fr-FR" dirty="0" smtClean="0"/>
              <a:t>300 </a:t>
            </a:r>
            <a:r>
              <a:rPr lang="fr-FR" dirty="0" err="1" smtClean="0"/>
              <a:t>ft</a:t>
            </a:r>
            <a:endParaRPr lang="fr-FR" dirty="0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2975384" y="2675682"/>
            <a:ext cx="1042987" cy="0"/>
          </a:xfrm>
          <a:prstGeom prst="straightConnector1">
            <a:avLst/>
          </a:prstGeom>
          <a:ln w="158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 de texte 12"/>
          <p:cNvSpPr txBox="1"/>
          <p:nvPr/>
        </p:nvSpPr>
        <p:spPr>
          <a:xfrm>
            <a:off x="3143488" y="2443382"/>
            <a:ext cx="69691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184" tIns="45594" rIns="91184" bIns="45594"/>
          <a:lstStyle/>
          <a:p>
            <a:pPr defTabSz="911938" eaLnBrk="0" hangingPunct="0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sz="1200" b="1" dirty="0">
                <a:solidFill>
                  <a:srgbClr val="FFFFFF"/>
                </a:solidFill>
                <a:ea typeface="Calibri"/>
                <a:cs typeface="Times New Roman"/>
              </a:rPr>
              <a:t>1,5 NM</a:t>
            </a: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4024431" y="3013724"/>
            <a:ext cx="3065587" cy="1602261"/>
          </a:xfrm>
          <a:prstGeom prst="straightConnector1">
            <a:avLst/>
          </a:prstGeom>
          <a:ln w="381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 rot="1617785">
            <a:off x="4326848" y="3416102"/>
            <a:ext cx="2518121" cy="399855"/>
          </a:xfrm>
          <a:prstGeom prst="rect">
            <a:avLst/>
          </a:prstGeom>
          <a:noFill/>
        </p:spPr>
        <p:txBody>
          <a:bodyPr wrap="none" lIns="91184" tIns="45594" rIns="91184" bIns="45594" rtlCol="0">
            <a:spAutoFit/>
          </a:bodyPr>
          <a:lstStyle/>
          <a:p>
            <a:pPr defTabSz="911938"/>
            <a:r>
              <a:rPr lang="fr-FR" sz="2000" b="1" dirty="0" smtClean="0">
                <a:solidFill>
                  <a:srgbClr val="2D2DB9"/>
                </a:solidFill>
                <a:ea typeface="SimSun" pitchFamily="2" charset="-122"/>
              </a:rPr>
              <a:t>4,5 Nm without alarm</a:t>
            </a:r>
            <a:endParaRPr lang="fr-FR" sz="2000" b="1" dirty="0">
              <a:solidFill>
                <a:srgbClr val="2D2DB9"/>
              </a:solidFill>
              <a:ea typeface="SimSun" pitchFamily="2" charset="-122"/>
            </a:endParaRPr>
          </a:p>
        </p:txBody>
      </p:sp>
      <p:sp>
        <p:nvSpPr>
          <p:cNvPr id="34" name="Zone de texte 30"/>
          <p:cNvSpPr txBox="1">
            <a:spLocks noChangeArrowheads="1"/>
          </p:cNvSpPr>
          <p:nvPr/>
        </p:nvSpPr>
        <p:spPr bwMode="auto">
          <a:xfrm>
            <a:off x="2950648" y="1628800"/>
            <a:ext cx="1138998" cy="45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4" tIns="45594" rIns="91184" bIns="45594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911938" eaLnBrk="0" hangingPunct="0"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fr-FR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000 ft</a:t>
            </a:r>
            <a:endParaRPr lang="fr-FR" dirty="0">
              <a:solidFill>
                <a:prstClr val="white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" name="Zone de texte 30"/>
          <p:cNvSpPr txBox="1">
            <a:spLocks noChangeArrowheads="1"/>
          </p:cNvSpPr>
          <p:nvPr/>
        </p:nvSpPr>
        <p:spPr bwMode="auto">
          <a:xfrm>
            <a:off x="6996504" y="2699733"/>
            <a:ext cx="1138998" cy="45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4" tIns="45594" rIns="91184" bIns="45594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911938" eaLnBrk="0" hangingPunct="0">
              <a:lnSpc>
                <a:spcPct val="115000"/>
              </a:lnSpc>
              <a:spcAft>
                <a:spcPts val="1000"/>
              </a:spcAft>
            </a:pPr>
            <a:r>
              <a:rPr lang="fr-FR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4500 ft</a:t>
            </a:r>
            <a:endParaRPr lang="fr-FR" dirty="0">
              <a:solidFill>
                <a:prstClr val="white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" name="ZoneTexte 35"/>
          <p:cNvSpPr txBox="1">
            <a:spLocks noChangeArrowheads="1"/>
          </p:cNvSpPr>
          <p:nvPr/>
        </p:nvSpPr>
        <p:spPr bwMode="auto">
          <a:xfrm rot="1622785">
            <a:off x="3368586" y="3508616"/>
            <a:ext cx="1560167" cy="70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84" tIns="45594" rIns="91184" bIns="45594"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911938"/>
            <a:r>
              <a:rPr lang="fr-FR" sz="2000" b="1" dirty="0">
                <a:solidFill>
                  <a:srgbClr val="00B050"/>
                </a:solidFill>
                <a:latin typeface="Calibri" pitchFamily="34" charset="0"/>
                <a:ea typeface="SimSun" pitchFamily="2" charset="-122"/>
              </a:rPr>
              <a:t>ILS</a:t>
            </a:r>
          </a:p>
          <a:p>
            <a:pPr algn="ctr" defTabSz="911938"/>
            <a:r>
              <a:rPr lang="fr-FR" sz="2000" b="1" dirty="0">
                <a:solidFill>
                  <a:srgbClr val="00B050"/>
                </a:solidFill>
                <a:latin typeface="Calibri" pitchFamily="34" charset="0"/>
                <a:ea typeface="SimSun" pitchFamily="2" charset="-122"/>
              </a:rPr>
              <a:t>3 °    5,24 %</a:t>
            </a:r>
          </a:p>
        </p:txBody>
      </p:sp>
      <p:sp>
        <p:nvSpPr>
          <p:cNvPr id="37" name="Zone de texte 13"/>
          <p:cNvSpPr txBox="1"/>
          <p:nvPr/>
        </p:nvSpPr>
        <p:spPr>
          <a:xfrm>
            <a:off x="978695" y="2026692"/>
            <a:ext cx="546773" cy="2476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lIns="91184" tIns="45594" rIns="91184" bIns="45594" anchor="ctr" anchorCtr="0"/>
          <a:lstStyle/>
          <a:p>
            <a:pPr defTabSz="911938" eaLnBrk="0" hangingPunct="0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sz="12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500ft</a:t>
            </a:r>
          </a:p>
        </p:txBody>
      </p:sp>
      <p:sp>
        <p:nvSpPr>
          <p:cNvPr id="38" name="Zone de texte 13"/>
          <p:cNvSpPr txBox="1"/>
          <p:nvPr/>
        </p:nvSpPr>
        <p:spPr>
          <a:xfrm>
            <a:off x="2401774" y="2719163"/>
            <a:ext cx="534108" cy="2476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lIns="91184" tIns="45594" rIns="91184" bIns="45594" anchor="ctr" anchorCtr="0"/>
          <a:lstStyle>
            <a:defPPr>
              <a:defRPr lang="fr-FR"/>
            </a:defPPr>
            <a:lvl1pPr defTabSz="911938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 b="1">
                <a:solidFill>
                  <a:prstClr val="black"/>
                </a:solidFill>
                <a:latin typeface="Calibri"/>
                <a:ea typeface="Calibri"/>
                <a:cs typeface="Times New Roman"/>
              </a:defRPr>
            </a:lvl1pPr>
          </a:lstStyle>
          <a:p>
            <a:r>
              <a:rPr lang="fr-FR" sz="1200" dirty="0"/>
              <a:t>500ft</a:t>
            </a:r>
          </a:p>
        </p:txBody>
      </p:sp>
      <p:sp>
        <p:nvSpPr>
          <p:cNvPr id="39" name="ZoneTexte 38"/>
          <p:cNvSpPr txBox="1">
            <a:spLocks noChangeArrowheads="1"/>
          </p:cNvSpPr>
          <p:nvPr/>
        </p:nvSpPr>
        <p:spPr bwMode="auto">
          <a:xfrm>
            <a:off x="1276383" y="6134717"/>
            <a:ext cx="2740170" cy="36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84" tIns="45594" rIns="91184" bIns="45594">
            <a:spAutoFit/>
          </a:bodyPr>
          <a:lstStyle>
            <a:defPPr>
              <a:defRPr lang="fr-FR"/>
            </a:defPPr>
            <a:lvl1pPr algn="ctr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FFCC99"/>
                </a:solidFill>
                <a:latin typeface="Calibri" pitchFamily="34" charset="0"/>
              </a:defRPr>
            </a:lvl1pPr>
            <a:lvl2pPr marL="742950" indent="-285750">
              <a:defRPr>
                <a:latin typeface="Arial Narrow" pitchFamily="34" charset="0"/>
              </a:defRPr>
            </a:lvl2pPr>
            <a:lvl3pPr marL="1143000" indent="-228600">
              <a:defRPr>
                <a:latin typeface="Arial Narrow" pitchFamily="34" charset="0"/>
              </a:defRPr>
            </a:lvl3pPr>
            <a:lvl4pPr marL="1600200" indent="-228600">
              <a:defRPr>
                <a:latin typeface="Arial Narrow" pitchFamily="34" charset="0"/>
              </a:defRPr>
            </a:lvl4pPr>
            <a:lvl5pPr marL="2057400" indent="-228600">
              <a:defRPr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Narrow" pitchFamily="34" charset="0"/>
              </a:defRPr>
            </a:lvl9pPr>
          </a:lstStyle>
          <a:p>
            <a:pPr defTabSz="911938"/>
            <a:r>
              <a:rPr lang="fr-FR" dirty="0">
                <a:solidFill>
                  <a:srgbClr val="FFFFFF">
                    <a:lumMod val="65000"/>
                  </a:srgbClr>
                </a:solidFill>
                <a:ea typeface="SimSun" pitchFamily="2" charset="-122"/>
              </a:rPr>
              <a:t>Distances : </a:t>
            </a:r>
            <a:r>
              <a:rPr lang="fr-FR" dirty="0" err="1" smtClean="0">
                <a:solidFill>
                  <a:srgbClr val="FFFFFF">
                    <a:lumMod val="65000"/>
                  </a:srgbClr>
                </a:solidFill>
                <a:ea typeface="SimSun" pitchFamily="2" charset="-122"/>
              </a:rPr>
              <a:t>example</a:t>
            </a:r>
            <a:r>
              <a:rPr lang="fr-FR" dirty="0" smtClean="0">
                <a:solidFill>
                  <a:srgbClr val="FFFFFF">
                    <a:lumMod val="65000"/>
                  </a:srgbClr>
                </a:solidFill>
                <a:ea typeface="SimSun" pitchFamily="2" charset="-122"/>
              </a:rPr>
              <a:t> of 08R</a:t>
            </a:r>
            <a:endParaRPr lang="fr-FR" dirty="0">
              <a:solidFill>
                <a:srgbClr val="FFFFFF">
                  <a:lumMod val="65000"/>
                </a:srgbClr>
              </a:solidFill>
              <a:ea typeface="SimSun" pitchFamily="2" charset="-122"/>
            </a:endParaRPr>
          </a:p>
        </p:txBody>
      </p:sp>
      <p:sp>
        <p:nvSpPr>
          <p:cNvPr id="40" name="Zone de texte 30"/>
          <p:cNvSpPr txBox="1">
            <a:spLocks noChangeArrowheads="1"/>
          </p:cNvSpPr>
          <p:nvPr/>
        </p:nvSpPr>
        <p:spPr bwMode="auto">
          <a:xfrm>
            <a:off x="2248019" y="894741"/>
            <a:ext cx="727366" cy="45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4" tIns="45594" rIns="91184" bIns="45594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911938" eaLnBrk="0" hangingPunct="0">
              <a:lnSpc>
                <a:spcPct val="115000"/>
              </a:lnSpc>
              <a:spcAft>
                <a:spcPts val="1000"/>
              </a:spcAft>
            </a:pPr>
            <a:r>
              <a:rPr lang="fr-FR" sz="14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7000 ft</a:t>
            </a:r>
            <a:endParaRPr lang="fr-FR" sz="1400" dirty="0">
              <a:solidFill>
                <a:prstClr val="white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917119" y="6219896"/>
            <a:ext cx="784865" cy="198751"/>
          </a:xfrm>
          <a:prstGeom prst="rect">
            <a:avLst/>
          </a:prstGeom>
          <a:solidFill>
            <a:schemeClr val="bg1">
              <a:lumMod val="65000"/>
              <a:alpha val="69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4" tIns="45594" rIns="91184" bIns="45594" rtlCol="0" anchor="ctr"/>
          <a:lstStyle/>
          <a:p>
            <a:pPr algn="ctr" defTabSz="911938"/>
            <a:endParaRPr lang="fr-FR">
              <a:solidFill>
                <a:prstClr val="white"/>
              </a:solidFill>
            </a:endParaRPr>
          </a:p>
        </p:txBody>
      </p:sp>
      <p:sp>
        <p:nvSpPr>
          <p:cNvPr id="43" name="Zone de texte 30"/>
          <p:cNvSpPr txBox="1">
            <a:spLocks noChangeArrowheads="1"/>
          </p:cNvSpPr>
          <p:nvPr/>
        </p:nvSpPr>
        <p:spPr bwMode="auto">
          <a:xfrm>
            <a:off x="8220880" y="6216166"/>
            <a:ext cx="816841" cy="45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4" tIns="45594" rIns="91184" bIns="45594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911938" eaLnBrk="0" hangingPunct="0">
              <a:lnSpc>
                <a:spcPct val="115000"/>
              </a:lnSpc>
              <a:spcAft>
                <a:spcPts val="1000"/>
              </a:spcAft>
            </a:pPr>
            <a:r>
              <a:rPr lang="fr-FR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RWY</a:t>
            </a:r>
            <a:endParaRPr lang="fr-FR" b="1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542679" y="939418"/>
            <a:ext cx="720610" cy="1326536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84" tIns="45594" rIns="91184" bIns="45594" rtlCol="0" anchor="ctr"/>
          <a:lstStyle/>
          <a:p>
            <a:pPr algn="ctr" defTabSz="911938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51" name="Connecteur droit avec flèche 50"/>
          <p:cNvCxnSpPr/>
          <p:nvPr/>
        </p:nvCxnSpPr>
        <p:spPr>
          <a:xfrm flipV="1">
            <a:off x="1551106" y="1897488"/>
            <a:ext cx="703756" cy="12328"/>
          </a:xfrm>
          <a:prstGeom prst="straightConnector1">
            <a:avLst/>
          </a:prstGeom>
          <a:ln w="158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 de texte 12"/>
          <p:cNvSpPr txBox="1"/>
          <p:nvPr/>
        </p:nvSpPr>
        <p:spPr>
          <a:xfrm>
            <a:off x="1551106" y="1596271"/>
            <a:ext cx="696913" cy="247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184" tIns="45594" rIns="91184" bIns="45594"/>
          <a:lstStyle/>
          <a:p>
            <a:pPr algn="ctr" defTabSz="911938" eaLnBrk="0" hangingPunct="0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sz="1200" b="1" dirty="0" smtClean="0">
                <a:solidFill>
                  <a:srgbClr val="FFFFFF"/>
                </a:solidFill>
                <a:ea typeface="Calibri"/>
                <a:cs typeface="Times New Roman"/>
              </a:rPr>
              <a:t>1 </a:t>
            </a:r>
            <a:r>
              <a:rPr lang="fr-FR" sz="1200" b="1" dirty="0">
                <a:solidFill>
                  <a:srgbClr val="FFFFFF"/>
                </a:solidFill>
                <a:ea typeface="Calibri"/>
                <a:cs typeface="Times New Roman"/>
              </a:rPr>
              <a:t>NM</a:t>
            </a:r>
          </a:p>
        </p:txBody>
      </p:sp>
      <p:cxnSp>
        <p:nvCxnSpPr>
          <p:cNvPr id="53" name="Connecteur droit avec flèche 43"/>
          <p:cNvCxnSpPr>
            <a:cxnSpLocks noChangeShapeType="1"/>
          </p:cNvCxnSpPr>
          <p:nvPr/>
        </p:nvCxnSpPr>
        <p:spPr bwMode="auto">
          <a:xfrm>
            <a:off x="1551106" y="2265954"/>
            <a:ext cx="0" cy="330200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Zone de texte 13"/>
          <p:cNvSpPr txBox="1"/>
          <p:nvPr/>
        </p:nvSpPr>
        <p:spPr>
          <a:xfrm>
            <a:off x="1620201" y="2334336"/>
            <a:ext cx="602179" cy="2476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lIns="91184" tIns="45594" rIns="91184" bIns="45594" anchor="ctr" anchorCtr="0"/>
          <a:lstStyle>
            <a:defPPr>
              <a:defRPr lang="fr-FR"/>
            </a:defPPr>
            <a:lvl1pPr defTabSz="911938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defRPr b="1">
                <a:solidFill>
                  <a:prstClr val="black"/>
                </a:solidFill>
                <a:latin typeface="Calibri"/>
                <a:ea typeface="Calibri"/>
                <a:cs typeface="Times New Roman"/>
              </a:defRPr>
            </a:lvl1pPr>
          </a:lstStyle>
          <a:p>
            <a:r>
              <a:rPr lang="fr-FR" sz="1200" dirty="0"/>
              <a:t>500ft</a:t>
            </a:r>
          </a:p>
        </p:txBody>
      </p:sp>
      <p:sp>
        <p:nvSpPr>
          <p:cNvPr id="56" name="Zone de texte 30"/>
          <p:cNvSpPr txBox="1">
            <a:spLocks noChangeArrowheads="1"/>
          </p:cNvSpPr>
          <p:nvPr/>
        </p:nvSpPr>
        <p:spPr bwMode="auto">
          <a:xfrm>
            <a:off x="1552808" y="886205"/>
            <a:ext cx="727366" cy="45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84" tIns="45594" rIns="91184" bIns="45594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911938" eaLnBrk="0" hangingPunct="0">
              <a:lnSpc>
                <a:spcPct val="115000"/>
              </a:lnSpc>
              <a:spcAft>
                <a:spcPts val="1000"/>
              </a:spcAft>
            </a:pPr>
            <a:r>
              <a:rPr lang="fr-FR" sz="1400" dirty="0" smtClean="0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7000 ft</a:t>
            </a:r>
            <a:endParaRPr lang="fr-FR" sz="1400" dirty="0">
              <a:solidFill>
                <a:prstClr val="white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7" name="ZoneTexte 25"/>
          <p:cNvSpPr txBox="1">
            <a:spLocks noChangeArrowheads="1"/>
          </p:cNvSpPr>
          <p:nvPr/>
        </p:nvSpPr>
        <p:spPr bwMode="auto">
          <a:xfrm>
            <a:off x="7537976" y="1079677"/>
            <a:ext cx="1545676" cy="1477073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 lIns="91184" tIns="45594" rIns="91184" bIns="45594">
            <a:spAutoFit/>
          </a:bodyPr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defTabSz="911938"/>
            <a:r>
              <a:rPr lang="fr-FR" b="1" dirty="0" err="1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Decision</a:t>
            </a:r>
            <a:r>
              <a:rPr lang="fr-FR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 Point</a:t>
            </a:r>
          </a:p>
          <a:p>
            <a:pPr algn="ctr" defTabSz="911938"/>
            <a:r>
              <a:rPr lang="fr-FR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1000 </a:t>
            </a:r>
            <a:r>
              <a:rPr lang="fr-FR" b="1" dirty="0" err="1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ft</a:t>
            </a:r>
            <a:r>
              <a:rPr lang="fr-FR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 </a:t>
            </a:r>
            <a:r>
              <a:rPr lang="fr-FR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ASFC</a:t>
            </a:r>
            <a:endParaRPr lang="fr-FR" b="1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  <a:ea typeface="SimSun" pitchFamily="2" charset="-122"/>
            </a:endParaRPr>
          </a:p>
          <a:p>
            <a:pPr algn="ctr" defTabSz="911938"/>
            <a:r>
              <a:rPr lang="fr-FR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=</a:t>
            </a:r>
            <a:endParaRPr lang="fr-FR" b="1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  <a:ea typeface="SimSun" pitchFamily="2" charset="-122"/>
            </a:endParaRPr>
          </a:p>
          <a:p>
            <a:pPr algn="ctr" defTabSz="911938"/>
            <a:r>
              <a:rPr lang="fr-FR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3</a:t>
            </a:r>
            <a:r>
              <a:rPr lang="fr-FR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 Nm </a:t>
            </a:r>
            <a:r>
              <a:rPr lang="fr-FR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to</a:t>
            </a:r>
          </a:p>
          <a:p>
            <a:pPr algn="ctr" defTabSz="911938"/>
            <a:r>
              <a:rPr lang="fr-FR" b="1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  <a:ea typeface="SimSun" pitchFamily="2" charset="-122"/>
              </a:rPr>
              <a:t>touchdown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1950051" y="-41032"/>
            <a:ext cx="6179111" cy="963339"/>
          </a:xfrm>
          <a:prstGeom prst="rect">
            <a:avLst/>
          </a:prstGeom>
          <a:noFill/>
        </p:spPr>
        <p:txBody>
          <a:bodyPr wrap="none" lIns="100576" tIns="50291" rIns="100576" bIns="50291" rtlCol="0">
            <a:spAutoFit/>
          </a:bodyPr>
          <a:lstStyle/>
          <a:p>
            <a:pPr algn="ctr" defTabSz="1005855" fontAlgn="auto">
              <a:spcBef>
                <a:spcPts val="0"/>
              </a:spcBef>
              <a:spcAft>
                <a:spcPts val="0"/>
              </a:spcAft>
            </a:pPr>
            <a:r>
              <a:rPr lang="fr-FR" sz="3600" b="1" i="1" kern="0" dirty="0" smtClean="0">
                <a:solidFill>
                  <a:srgbClr val="808080">
                    <a:lumMod val="50000"/>
                  </a:srgbClr>
                </a:solidFill>
                <a:latin typeface="Liberation Sans"/>
                <a:ea typeface="+mj-ea"/>
                <a:cs typeface="+mj-cs"/>
              </a:rPr>
              <a:t>APW: </a:t>
            </a:r>
            <a:r>
              <a:rPr lang="fr-FR" sz="3600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Liberation Sans (En-têtes)"/>
                <a:ea typeface="+mn-ea"/>
              </a:rPr>
              <a:t>Implemented</a:t>
            </a:r>
            <a:r>
              <a:rPr lang="fr-FR" sz="3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Liberation Sans (En-têtes)"/>
                <a:ea typeface="+mn-ea"/>
              </a:rPr>
              <a:t> System</a:t>
            </a:r>
          </a:p>
          <a:p>
            <a:pPr algn="ctr" defTabSz="1005855" fontAlgn="auto">
              <a:spcBef>
                <a:spcPts val="0"/>
              </a:spcBef>
              <a:spcAft>
                <a:spcPts val="0"/>
              </a:spcAft>
            </a:pPr>
            <a:r>
              <a:rPr lang="fr-FR" altLang="fr-FR" sz="2000" b="1" i="1" kern="0" dirty="0">
                <a:solidFill>
                  <a:srgbClr val="808080">
                    <a:lumMod val="75000"/>
                  </a:srgbClr>
                </a:solidFill>
                <a:latin typeface="Liberation Sans"/>
                <a:ea typeface="+mj-ea"/>
                <a:cs typeface="+mj-cs"/>
              </a:rPr>
              <a:t>------------------------------------------------------------</a:t>
            </a:r>
            <a:endParaRPr lang="fr-FR" sz="3600" b="1" i="1" dirty="0">
              <a:solidFill>
                <a:schemeClr val="bg2">
                  <a:lumMod val="60000"/>
                  <a:lumOff val="40000"/>
                </a:schemeClr>
              </a:solidFill>
              <a:latin typeface="Liberation Sans (En-têtes)"/>
              <a:ea typeface="+mn-ea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4698737" y="1705706"/>
            <a:ext cx="2839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 smtClean="0">
                <a:solidFill>
                  <a:srgbClr val="FF9933"/>
                </a:solidFill>
                <a:latin typeface="Liberation Sans"/>
                <a:ea typeface="+mn-ea"/>
              </a:rPr>
              <a:t>« You are </a:t>
            </a:r>
            <a:r>
              <a:rPr lang="fr-FR" b="1" dirty="0" err="1" smtClean="0">
                <a:solidFill>
                  <a:srgbClr val="FF9933"/>
                </a:solidFill>
                <a:latin typeface="Liberation Sans"/>
                <a:ea typeface="+mn-ea"/>
              </a:rPr>
              <a:t>still</a:t>
            </a:r>
            <a:r>
              <a:rPr lang="fr-FR" b="1" dirty="0" smtClean="0">
                <a:solidFill>
                  <a:srgbClr val="FF9933"/>
                </a:solidFill>
                <a:latin typeface="Liberation Sans"/>
                <a:ea typeface="+mn-ea"/>
              </a:rPr>
              <a:t> </a:t>
            </a:r>
            <a:r>
              <a:rPr lang="fr-FR" b="1" dirty="0" err="1" smtClean="0">
                <a:solidFill>
                  <a:srgbClr val="FF9933"/>
                </a:solidFill>
                <a:latin typeface="Liberation Sans"/>
                <a:ea typeface="+mn-ea"/>
              </a:rPr>
              <a:t>too</a:t>
            </a:r>
            <a:r>
              <a:rPr lang="fr-FR" b="1" dirty="0" smtClean="0">
                <a:solidFill>
                  <a:srgbClr val="FF9933"/>
                </a:solidFill>
                <a:latin typeface="Liberation Sans"/>
                <a:ea typeface="+mn-ea"/>
              </a:rPr>
              <a:t> high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srgbClr val="FF9933"/>
                </a:solidFill>
                <a:latin typeface="Liberation Sans"/>
                <a:ea typeface="+mn-ea"/>
              </a:rPr>
              <a:t> </a:t>
            </a:r>
            <a:r>
              <a:rPr lang="fr-FR" b="1" dirty="0" smtClean="0">
                <a:solidFill>
                  <a:srgbClr val="FF9933"/>
                </a:solidFill>
                <a:latin typeface="Liberation Sans"/>
                <a:ea typeface="+mn-ea"/>
              </a:rPr>
              <a:t>   on final </a:t>
            </a:r>
            <a:r>
              <a:rPr lang="fr-FR" b="1" dirty="0" err="1" smtClean="0">
                <a:solidFill>
                  <a:srgbClr val="FF9933"/>
                </a:solidFill>
                <a:latin typeface="Liberation Sans"/>
                <a:ea typeface="+mn-ea"/>
              </a:rPr>
              <a:t>approach</a:t>
            </a:r>
            <a:r>
              <a:rPr lang="fr-FR" b="1" dirty="0" smtClean="0">
                <a:solidFill>
                  <a:srgbClr val="FF9933"/>
                </a:solidFill>
                <a:latin typeface="Liberation Sans"/>
                <a:ea typeface="+mn-ea"/>
              </a:rPr>
              <a:t>,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srgbClr val="FF9933"/>
                </a:solidFill>
                <a:latin typeface="Liberation Sans"/>
                <a:ea typeface="SimSun" pitchFamily="2" charset="-122"/>
              </a:rPr>
              <a:t> </a:t>
            </a:r>
            <a:r>
              <a:rPr lang="fr-FR" b="1" dirty="0" smtClean="0">
                <a:solidFill>
                  <a:srgbClr val="FF9933"/>
                </a:solidFill>
                <a:latin typeface="Liberation Sans"/>
                <a:ea typeface="SimSun" pitchFamily="2" charset="-122"/>
              </a:rPr>
              <a:t>    Check </a:t>
            </a:r>
            <a:r>
              <a:rPr lang="fr-FR" b="1" dirty="0" err="1" smtClean="0">
                <a:solidFill>
                  <a:srgbClr val="FF9933"/>
                </a:solidFill>
                <a:latin typeface="Liberation Sans"/>
                <a:ea typeface="SimSun" pitchFamily="2" charset="-122"/>
              </a:rPr>
              <a:t>your</a:t>
            </a:r>
            <a:r>
              <a:rPr lang="fr-FR" b="1" dirty="0" smtClean="0">
                <a:solidFill>
                  <a:srgbClr val="FF9933"/>
                </a:solidFill>
                <a:latin typeface="Liberation Sans"/>
                <a:ea typeface="SimSun" pitchFamily="2" charset="-122"/>
              </a:rPr>
              <a:t> altitude »</a:t>
            </a:r>
            <a:endParaRPr lang="fr-FR" b="1" dirty="0">
              <a:solidFill>
                <a:srgbClr val="FF9933"/>
              </a:solidFill>
              <a:latin typeface="Liberation Sans"/>
              <a:ea typeface="SimSun" pitchFamily="2" charset="-122"/>
            </a:endParaRPr>
          </a:p>
        </p:txBody>
      </p:sp>
      <p:sp>
        <p:nvSpPr>
          <p:cNvPr id="61" name="Content Placeholder 2"/>
          <p:cNvSpPr txBox="1">
            <a:spLocks/>
          </p:cNvSpPr>
          <p:nvPr/>
        </p:nvSpPr>
        <p:spPr bwMode="auto">
          <a:xfrm>
            <a:off x="459422" y="6477615"/>
            <a:ext cx="5821680" cy="24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41" tIns="45223" rIns="90441" bIns="45223" numCol="1" anchor="t" anchorCtr="0" compatLnSpc="1">
            <a:prstTxWarp prst="textNoShape">
              <a:avLst/>
            </a:prstTxWarp>
          </a:bodyPr>
          <a:lstStyle/>
          <a:p>
            <a:pPr marL="339293" indent="-339293" algn="ctr" defTabSz="904782" eaLnBrk="0" hangingPunct="0">
              <a:spcBef>
                <a:spcPct val="20000"/>
              </a:spcBef>
              <a:buSzPct val="80000"/>
              <a:defRPr/>
            </a:pPr>
            <a:r>
              <a:rPr lang="en-US" sz="1300" b="1" kern="0" dirty="0" smtClean="0">
                <a:solidFill>
                  <a:schemeClr val="bg1"/>
                </a:solidFill>
                <a:latin typeface="+mn-lt"/>
                <a:ea typeface="+mn-ea"/>
              </a:rPr>
              <a:t>4</a:t>
            </a:r>
            <a:r>
              <a:rPr lang="en-US" sz="1300" b="1" kern="0" baseline="30000" dirty="0" smtClean="0">
                <a:solidFill>
                  <a:schemeClr val="bg1"/>
                </a:solidFill>
                <a:latin typeface="+mn-lt"/>
                <a:ea typeface="+mn-ea"/>
              </a:rPr>
              <a:t>th</a:t>
            </a:r>
            <a:r>
              <a:rPr lang="en-US" sz="1300" b="1" kern="0" dirty="0" smtClean="0">
                <a:solidFill>
                  <a:schemeClr val="bg1"/>
                </a:solidFill>
                <a:latin typeface="+mn-lt"/>
                <a:ea typeface="+mn-ea"/>
              </a:rPr>
              <a:t> Safety Forum – Active Safety Nets,  Brussels    7-8 June 2016 </a:t>
            </a:r>
            <a:endParaRPr lang="en-US" sz="1300" b="1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39293" indent="-339293" defTabSz="904782" eaLnBrk="0" hangingPunct="0">
              <a:spcBef>
                <a:spcPct val="20000"/>
              </a:spcBef>
              <a:buSzPct val="80000"/>
              <a:buBlip>
                <a:blip r:embed="rId3"/>
              </a:buBlip>
              <a:defRPr/>
            </a:pPr>
            <a:endParaRPr lang="th-TH" sz="2800" kern="0" dirty="0">
              <a:solidFill>
                <a:srgbClr val="055685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19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871538" y="36513"/>
            <a:ext cx="7880350" cy="1008062"/>
          </a:xfrm>
        </p:spPr>
        <p:txBody>
          <a:bodyPr/>
          <a:lstStyle/>
          <a:p>
            <a:pPr algn="ctr" defTabSz="406086">
              <a:defRPr/>
            </a:pPr>
            <a:r>
              <a:rPr lang="fr-FR" sz="3200" dirty="0" err="1">
                <a:solidFill>
                  <a:srgbClr val="808080">
                    <a:lumMod val="50000"/>
                  </a:srgbClr>
                </a:solidFill>
              </a:rPr>
              <a:t>Safety</a:t>
            </a:r>
            <a:r>
              <a:rPr lang="fr-FR" sz="3200" dirty="0">
                <a:solidFill>
                  <a:srgbClr val="808080">
                    <a:lumMod val="50000"/>
                  </a:srgbClr>
                </a:solidFill>
              </a:rPr>
              <a:t> </a:t>
            </a:r>
            <a:r>
              <a:rPr lang="fr-FR" sz="3200" dirty="0" smtClean="0">
                <a:solidFill>
                  <a:srgbClr val="808080">
                    <a:lumMod val="50000"/>
                  </a:srgbClr>
                </a:solidFill>
              </a:rPr>
              <a:t>Nets </a:t>
            </a:r>
            <a:r>
              <a:rPr lang="fr-FR" sz="3200" dirty="0">
                <a:solidFill>
                  <a:srgbClr val="808080">
                    <a:lumMod val="50000"/>
                  </a:srgbClr>
                </a:solidFill>
              </a:rPr>
              <a:t>: </a:t>
            </a:r>
            <a:r>
              <a:rPr lang="fr-FR" sz="3200" dirty="0">
                <a:solidFill>
                  <a:srgbClr val="808080"/>
                </a:solidFill>
              </a:rPr>
              <a:t>Conclusion</a:t>
            </a:r>
            <a:r>
              <a:rPr lang="fr-FR" sz="3200" dirty="0">
                <a:solidFill>
                  <a:srgbClr val="FFFFFF">
                    <a:lumMod val="6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r-FR" sz="3200" dirty="0">
                <a:solidFill>
                  <a:srgbClr val="FFFFFF">
                    <a:lumMod val="6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altLang="fr-FR" sz="2000" dirty="0" smtClean="0">
                <a:solidFill>
                  <a:srgbClr val="808080">
                    <a:lumMod val="75000"/>
                  </a:srgbClr>
                </a:solidFill>
              </a:rPr>
              <a:t>-------------------------------------------------------------</a:t>
            </a:r>
            <a:endParaRPr lang="en-US" sz="3200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87400" y="945243"/>
            <a:ext cx="7964488" cy="5745163"/>
          </a:xfrm>
        </p:spPr>
        <p:txBody>
          <a:bodyPr/>
          <a:lstStyle/>
          <a:p>
            <a:pPr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800" b="1" kern="1200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Safety Nets : Tools at the core of </a:t>
            </a:r>
            <a:r>
              <a:rPr lang="en-US" sz="1800" b="1" kern="1200" dirty="0">
                <a:solidFill>
                  <a:prstClr val="black"/>
                </a:solidFill>
                <a:latin typeface="Calibri"/>
                <a:ea typeface="ＭＳ Ｐゴシック" charset="0"/>
              </a:rPr>
              <a:t>Safety </a:t>
            </a:r>
            <a:r>
              <a:rPr lang="en-US" sz="1800" b="1" kern="1200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Culture and Safety Management process</a:t>
            </a:r>
          </a:p>
          <a:p>
            <a:pPr marL="0" indent="0"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en-US" sz="1800" kern="1200" dirty="0">
                <a:solidFill>
                  <a:prstClr val="black"/>
                </a:solidFill>
                <a:latin typeface="Calibri"/>
                <a:ea typeface="ＭＳ Ｐゴシック" charset="0"/>
              </a:rPr>
              <a:t>Thorough and comprehensive analysis of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“unwanted” outcomes  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ＭＳ Ｐゴシック" charset="0"/>
              </a:rPr>
              <a:t>and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performance</a:t>
            </a:r>
          </a:p>
          <a:p>
            <a:pPr marL="0" indent="0"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en-US" sz="1800" kern="1200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Indicator of  variability and trade-offs that are part of everyday job</a:t>
            </a:r>
          </a:p>
          <a:p>
            <a:pPr marL="0" indent="0"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en-US" sz="1800" kern="1200" dirty="0">
                <a:solidFill>
                  <a:prstClr val="black"/>
                </a:solidFill>
                <a:latin typeface="Calibri"/>
                <a:ea typeface="ＭＳ Ｐゴシック" charset="0"/>
              </a:rPr>
              <a:t>Allows identifying potential weak signals and phenomena of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overconfidence and normalization of deviances</a:t>
            </a:r>
            <a:endParaRPr lang="en-US" sz="1800" kern="1200" dirty="0">
              <a:solidFill>
                <a:prstClr val="black"/>
              </a:solidFill>
              <a:latin typeface="Calibri"/>
              <a:ea typeface="ＭＳ Ｐゴシック" charset="0"/>
            </a:endParaRPr>
          </a:p>
          <a:p>
            <a:pPr marL="0" indent="0"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en-US" sz="1800" b="1" kern="12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ＭＳ Ｐゴシック" charset="0"/>
              </a:rPr>
              <a:t>=&gt; </a:t>
            </a:r>
            <a:r>
              <a:rPr lang="en-US" sz="1800" b="1" kern="1200" dirty="0">
                <a:solidFill>
                  <a:schemeClr val="bg1">
                    <a:lumMod val="50000"/>
                  </a:schemeClr>
                </a:solidFill>
                <a:latin typeface="Calibri"/>
                <a:ea typeface="ＭＳ Ｐゴシック" charset="0"/>
              </a:rPr>
              <a:t>Risk Understanding / Acceptability : define marginal boundary. Accountability</a:t>
            </a:r>
          </a:p>
          <a:p>
            <a:pPr marL="0" lvl="0" indent="0"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  <a:defRPr/>
            </a:pPr>
            <a:endParaRPr lang="en-US" sz="900" kern="1200" dirty="0">
              <a:solidFill>
                <a:prstClr val="black"/>
              </a:solidFill>
              <a:latin typeface="Calibri"/>
              <a:ea typeface="ＭＳ Ｐゴシック" charset="0"/>
            </a:endParaRPr>
          </a:p>
          <a:p>
            <a:pPr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800" b="1" kern="1200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Safety Nets : Human centered automation</a:t>
            </a:r>
          </a:p>
          <a:p>
            <a:pPr marL="0" indent="0"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en-US" sz="1800" kern="1200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No creation of reliance with CTL at the forefront of decision making</a:t>
            </a:r>
          </a:p>
          <a:p>
            <a:pPr marL="0" indent="0"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en-US" sz="1800" kern="1200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Assessment of situation and risks and remedial actions using core skills</a:t>
            </a:r>
            <a:endParaRPr lang="en-US" sz="1800" kern="1200" dirty="0">
              <a:solidFill>
                <a:prstClr val="black"/>
              </a:solidFill>
              <a:latin typeface="Calibri"/>
              <a:ea typeface="ＭＳ Ｐゴシック" charset="0"/>
            </a:endParaRPr>
          </a:p>
          <a:p>
            <a:pPr marL="0" indent="0"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  <a:defRPr/>
            </a:pPr>
            <a:endParaRPr lang="en-US" sz="900" kern="1200" dirty="0" smtClean="0">
              <a:solidFill>
                <a:prstClr val="black"/>
              </a:solidFill>
              <a:latin typeface="Calibri"/>
              <a:ea typeface="ＭＳ Ｐゴシック" charset="0"/>
            </a:endParaRPr>
          </a:p>
          <a:p>
            <a:pPr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Calibri"/>
                <a:ea typeface="ＭＳ Ｐゴシック" charset="0"/>
              </a:rPr>
              <a:t>Safety Nets : </a:t>
            </a:r>
            <a:r>
              <a:rPr lang="en-US" sz="1800" b="1" kern="1200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Increased Ground / Cockpit cooperation</a:t>
            </a:r>
            <a:endParaRPr lang="en-US" sz="1800" b="1" kern="1200" dirty="0">
              <a:solidFill>
                <a:prstClr val="black"/>
              </a:solidFill>
              <a:latin typeface="Calibri"/>
              <a:ea typeface="ＭＳ Ｐゴシック" charset="0"/>
            </a:endParaRPr>
          </a:p>
          <a:p>
            <a:pPr marL="0" indent="0"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en-US" sz="1800" kern="1200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Remedial loop under certain circumstances</a:t>
            </a:r>
          </a:p>
          <a:p>
            <a:pPr marL="0" indent="0"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en-US" sz="1800" kern="1200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Shared threats management and increased ability to recover</a:t>
            </a:r>
            <a:endParaRPr lang="en-US" sz="1800" kern="1200" dirty="0">
              <a:solidFill>
                <a:prstClr val="black"/>
              </a:solidFill>
              <a:latin typeface="Calibri"/>
              <a:ea typeface="ＭＳ Ｐゴシック" charset="0"/>
            </a:endParaRPr>
          </a:p>
          <a:p>
            <a:pPr marL="0" lvl="0" indent="0" algn="ctr"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en-US" sz="2400" b="1" kern="1200" dirty="0">
                <a:solidFill>
                  <a:schemeClr val="bg2">
                    <a:lumMod val="75000"/>
                  </a:schemeClr>
                </a:solidFill>
                <a:latin typeface="Calibri"/>
                <a:ea typeface="ＭＳ Ｐゴシック" charset="0"/>
              </a:rPr>
              <a:t> </a:t>
            </a:r>
            <a:r>
              <a:rPr lang="en-US" sz="2400" b="1" kern="1200" dirty="0" smtClean="0">
                <a:solidFill>
                  <a:schemeClr val="bg2">
                    <a:lumMod val="75000"/>
                  </a:schemeClr>
                </a:solidFill>
                <a:latin typeface="Calibri"/>
                <a:ea typeface="ＭＳ Ｐゴシック" charset="0"/>
              </a:rPr>
              <a:t>In </a:t>
            </a:r>
            <a:r>
              <a:rPr lang="en-US" sz="2400" b="1" kern="1200" dirty="0">
                <a:solidFill>
                  <a:schemeClr val="bg2">
                    <a:lumMod val="75000"/>
                  </a:schemeClr>
                </a:solidFill>
                <a:latin typeface="Calibri"/>
                <a:ea typeface="ＭＳ Ｐゴシック" charset="0"/>
              </a:rPr>
              <a:t>our complex system =&gt; Need to ensure Resilience</a:t>
            </a:r>
            <a:endParaRPr lang="en-US" sz="1800" kern="1200" dirty="0" smtClean="0">
              <a:solidFill>
                <a:schemeClr val="bg2">
                  <a:lumMod val="75000"/>
                </a:schemeClr>
              </a:solidFill>
              <a:latin typeface="Calibri"/>
              <a:ea typeface="ＭＳ Ｐゴシック" charset="0"/>
            </a:endParaRPr>
          </a:p>
          <a:p>
            <a:pPr marL="342725" indent="-342725"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endParaRPr lang="en-US" sz="1800" kern="1200" dirty="0" smtClean="0">
              <a:solidFill>
                <a:prstClr val="black"/>
              </a:solidFill>
              <a:latin typeface="Calibri"/>
              <a:ea typeface="ＭＳ Ｐゴシック" charset="0"/>
            </a:endParaRPr>
          </a:p>
          <a:p>
            <a:pPr marL="342725" lvl="0" indent="-342725" defTabSz="406086">
              <a:lnSpc>
                <a:spcPct val="100000"/>
              </a:lnSpc>
              <a:spcBef>
                <a:spcPct val="20000"/>
              </a:spcBef>
              <a:spcAft>
                <a:spcPts val="1010"/>
              </a:spcAft>
              <a:buClrTx/>
              <a:buSzTx/>
              <a:buFont typeface="Arial" pitchFamily="34" charset="0"/>
              <a:buChar char="•"/>
              <a:defRPr/>
            </a:pP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9422" y="6477615"/>
            <a:ext cx="5821680" cy="24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41" tIns="45223" rIns="90441" bIns="45223" numCol="1" anchor="t" anchorCtr="0" compatLnSpc="1">
            <a:prstTxWarp prst="textNoShape">
              <a:avLst/>
            </a:prstTxWarp>
          </a:bodyPr>
          <a:lstStyle/>
          <a:p>
            <a:pPr marL="339293" indent="-339293" algn="ctr" defTabSz="904782" eaLnBrk="0" hangingPunct="0">
              <a:spcBef>
                <a:spcPct val="20000"/>
              </a:spcBef>
              <a:buSzPct val="80000"/>
              <a:defRPr/>
            </a:pPr>
            <a:r>
              <a:rPr lang="en-US" sz="1300" b="1" kern="0" dirty="0" smtClean="0">
                <a:solidFill>
                  <a:schemeClr val="bg1"/>
                </a:solidFill>
                <a:latin typeface="+mn-lt"/>
                <a:ea typeface="+mn-ea"/>
              </a:rPr>
              <a:t>4</a:t>
            </a:r>
            <a:r>
              <a:rPr lang="en-US" sz="1300" b="1" kern="0" baseline="30000" dirty="0" smtClean="0">
                <a:solidFill>
                  <a:schemeClr val="bg1"/>
                </a:solidFill>
                <a:latin typeface="+mn-lt"/>
                <a:ea typeface="+mn-ea"/>
              </a:rPr>
              <a:t>th</a:t>
            </a:r>
            <a:r>
              <a:rPr lang="en-US" sz="1300" b="1" kern="0" dirty="0" smtClean="0">
                <a:solidFill>
                  <a:schemeClr val="bg1"/>
                </a:solidFill>
                <a:latin typeface="+mn-lt"/>
                <a:ea typeface="+mn-ea"/>
              </a:rPr>
              <a:t> Safety Forum – Active Safety Nets,  Brussels    7-8 June 2016 </a:t>
            </a:r>
            <a:endParaRPr lang="en-US" sz="1300" b="1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39293" indent="-339293" defTabSz="904782" eaLnBrk="0" hangingPunct="0">
              <a:spcBef>
                <a:spcPct val="20000"/>
              </a:spcBef>
              <a:buSzPct val="80000"/>
              <a:buBlip>
                <a:blip r:embed="rId3"/>
              </a:buBlip>
              <a:defRPr/>
            </a:pPr>
            <a:endParaRPr lang="th-TH" sz="2800" kern="0" dirty="0">
              <a:solidFill>
                <a:srgbClr val="055685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747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2569369" y="0"/>
            <a:ext cx="3905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1" dirty="0" smtClean="0">
                <a:solidFill>
                  <a:srgbClr val="80808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 (En-têtes)"/>
              </a:rPr>
              <a:t>CONCLUSION</a:t>
            </a:r>
          </a:p>
          <a:p>
            <a:pPr lvl="0" algn="ctr"/>
            <a:r>
              <a:rPr lang="fr-FR" altLang="fr-FR" sz="2000" b="1" i="1" kern="0" dirty="0" smtClean="0">
                <a:solidFill>
                  <a:srgbClr val="808080">
                    <a:lumMod val="75000"/>
                  </a:srgbClr>
                </a:solidFill>
                <a:latin typeface="Liberation Sans"/>
              </a:rPr>
              <a:t>--------------------------------------------</a:t>
            </a:r>
            <a:endParaRPr lang="fr-FR" sz="3600" b="1" i="1" dirty="0">
              <a:solidFill>
                <a:srgbClr val="808080">
                  <a:lumMod val="60000"/>
                  <a:lumOff val="40000"/>
                </a:srgbClr>
              </a:solidFill>
              <a:latin typeface="Liberation Sans (En-têtes)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00894" y="1084276"/>
            <a:ext cx="7964488" cy="540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3" indent="-341313" algn="l" defTabSz="40481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013"/>
              </a:spcAft>
              <a:buClr>
                <a:srgbClr val="000000"/>
              </a:buClr>
              <a:buSzPct val="45000"/>
              <a:buFont typeface="Arial" charset="0"/>
              <a:buChar char=" "/>
              <a:defRPr sz="23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0481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038"/>
              </a:spcAft>
              <a:buClr>
                <a:srgbClr val="000000"/>
              </a:buClr>
              <a:buSzPct val="45000"/>
              <a:buFont typeface="Arial" charset="0"/>
              <a:buChar char=" "/>
              <a:defRPr sz="1500">
                <a:solidFill>
                  <a:srgbClr val="000000"/>
                </a:solidFill>
                <a:latin typeface="+mn-lt"/>
              </a:defRPr>
            </a:lvl2pPr>
            <a:lvl3pPr marL="193675" indent="-193675" algn="l" defTabSz="40481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775"/>
              </a:spcAft>
              <a:buClr>
                <a:srgbClr val="5A5096"/>
              </a:buClr>
              <a:buSzPct val="45000"/>
              <a:buFont typeface="Wingdings" pitchFamily="2" charset="2"/>
              <a:buChar char="l"/>
              <a:defRPr sz="1500">
                <a:solidFill>
                  <a:srgbClr val="000000"/>
                </a:solidFill>
                <a:latin typeface="+mn-lt"/>
              </a:defRPr>
            </a:lvl3pPr>
            <a:lvl4pPr marL="1563688" indent="-193675" algn="l" defTabSz="40481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25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1500">
                <a:solidFill>
                  <a:srgbClr val="000000"/>
                </a:solidFill>
                <a:latin typeface="+mn-lt"/>
              </a:defRPr>
            </a:lvl4pPr>
            <a:lvl5pPr marL="1955800" indent="-193675" algn="l" defTabSz="40481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1500">
                <a:solidFill>
                  <a:srgbClr val="000000"/>
                </a:solidFill>
                <a:latin typeface="+mn-lt"/>
              </a:defRPr>
            </a:lvl5pPr>
            <a:lvl6pPr marL="2372171" indent="-195763" algn="l" defTabSz="407357" rtl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1500">
                <a:solidFill>
                  <a:srgbClr val="000000"/>
                </a:solidFill>
                <a:latin typeface="+mn-lt"/>
              </a:defRPr>
            </a:lvl6pPr>
            <a:lvl7pPr marL="2786725" indent="-195763" algn="l" defTabSz="407357" rtl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1500">
                <a:solidFill>
                  <a:srgbClr val="000000"/>
                </a:solidFill>
                <a:latin typeface="+mn-lt"/>
              </a:defRPr>
            </a:lvl7pPr>
            <a:lvl8pPr marL="3201279" indent="-195763" algn="l" defTabSz="407357" rtl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1500">
                <a:solidFill>
                  <a:srgbClr val="000000"/>
                </a:solidFill>
                <a:latin typeface="+mn-lt"/>
              </a:defRPr>
            </a:lvl8pPr>
            <a:lvl9pPr marL="3615833" indent="-195763" algn="l" defTabSz="407357" rtl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1500">
                <a:solidFill>
                  <a:srgbClr val="000000"/>
                </a:solidFill>
                <a:latin typeface="+mn-lt"/>
              </a:defRPr>
            </a:lvl9pPr>
          </a:lstStyle>
          <a:p>
            <a:pPr marL="165066" indent="0" algn="ctr"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defRPr/>
            </a:pPr>
            <a:r>
              <a:rPr lang="en-US" sz="2800" b="1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charset="0"/>
              </a:rPr>
              <a:t>We live in a worl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charset="0"/>
              </a:rPr>
              <a:t>d of change and we can’t rely on patterns of past successes</a:t>
            </a:r>
          </a:p>
          <a:p>
            <a:pPr marL="165066" indent="0" algn="ctr"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defRPr/>
            </a:pPr>
            <a:endParaRPr lang="en-US" sz="9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charset="0"/>
            </a:endParaRPr>
          </a:p>
          <a:p>
            <a:pPr marL="165066" indent="0" algn="ctr"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charset="0"/>
              </a:rPr>
              <a:t>Higher levels of productivity will produce more brittleness</a:t>
            </a:r>
          </a:p>
          <a:p>
            <a:pPr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Symbol"/>
              <a:buChar char="Þ"/>
              <a:defRPr/>
            </a:pPr>
            <a:r>
              <a:rPr lang="en-US" sz="2200" kern="1200" dirty="0" smtClean="0">
                <a:solidFill>
                  <a:schemeClr val="tx1"/>
                </a:solidFill>
                <a:latin typeface="Arial Black" panose="020B0A04020102020204" pitchFamily="34" charset="0"/>
                <a:ea typeface="ＭＳ Ｐゴシック" charset="0"/>
              </a:rPr>
              <a:t>We have to prepare for </a:t>
            </a:r>
            <a:r>
              <a:rPr lang="en-US" sz="2200" dirty="0" smtClean="0">
                <a:solidFill>
                  <a:schemeClr val="tx1"/>
                </a:solidFill>
                <a:latin typeface="Arial Black" panose="020B0A04020102020204" pitchFamily="34" charset="0"/>
                <a:ea typeface="ＭＳ Ｐゴシック" charset="0"/>
              </a:rPr>
              <a:t>production pressure that is coming</a:t>
            </a:r>
          </a:p>
          <a:p>
            <a:pPr marL="0" indent="0"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defRPr/>
            </a:pPr>
            <a:endParaRPr lang="en-US" sz="900" kern="1200" dirty="0">
              <a:solidFill>
                <a:schemeClr val="tx1"/>
              </a:solidFill>
              <a:latin typeface="Arial Black" panose="020B0A04020102020204" pitchFamily="34" charset="0"/>
              <a:ea typeface="ＭＳ Ｐゴシック" charset="0"/>
            </a:endParaRPr>
          </a:p>
          <a:p>
            <a:pPr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Symbol"/>
              <a:buChar char="Þ"/>
              <a:defRPr/>
            </a:pPr>
            <a:r>
              <a:rPr lang="en-US" sz="2200" dirty="0" smtClean="0">
                <a:solidFill>
                  <a:schemeClr val="tx1"/>
                </a:solidFill>
                <a:latin typeface="Arial Black" panose="020B0A04020102020204" pitchFamily="34" charset="0"/>
                <a:ea typeface="ＭＳ Ｐゴシック" charset="0"/>
              </a:rPr>
              <a:t>We have to understand, ensure and direct potential of </a:t>
            </a:r>
            <a:r>
              <a:rPr lang="en-US" sz="2200" dirty="0" err="1" smtClean="0">
                <a:solidFill>
                  <a:schemeClr val="tx1"/>
                </a:solidFill>
                <a:latin typeface="Arial Black" panose="020B0A04020102020204" pitchFamily="34" charset="0"/>
                <a:ea typeface="ＭＳ Ｐゴシック" charset="0"/>
              </a:rPr>
              <a:t>adaptivity</a:t>
            </a:r>
            <a:r>
              <a:rPr lang="en-US" sz="2200" dirty="0" smtClean="0">
                <a:solidFill>
                  <a:schemeClr val="tx1"/>
                </a:solidFill>
                <a:latin typeface="Arial Black" panose="020B0A04020102020204" pitchFamily="34" charset="0"/>
                <a:ea typeface="ＭＳ Ｐゴシック" charset="0"/>
              </a:rPr>
              <a:t> at all levels</a:t>
            </a:r>
          </a:p>
          <a:p>
            <a:pPr marL="0" indent="0"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defRPr/>
            </a:pPr>
            <a:endParaRPr lang="en-US" sz="900" dirty="0">
              <a:solidFill>
                <a:schemeClr val="tx1"/>
              </a:solidFill>
              <a:latin typeface="Arial Black" panose="020B0A04020102020204" pitchFamily="34" charset="0"/>
              <a:ea typeface="ＭＳ Ｐゴシック" charset="0"/>
            </a:endParaRPr>
          </a:p>
          <a:p>
            <a:pPr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Symbol"/>
              <a:buChar char="Þ"/>
              <a:defRPr/>
            </a:pPr>
            <a:r>
              <a:rPr lang="en-US" sz="2200" dirty="0" smtClean="0">
                <a:solidFill>
                  <a:schemeClr val="tx1"/>
                </a:solidFill>
                <a:latin typeface="Arial Black" panose="020B0A04020102020204" pitchFamily="34" charset="0"/>
                <a:ea typeface="ＭＳ Ｐゴシック" charset="0"/>
              </a:rPr>
              <a:t>We have to support a smooth extensibility of our operations and of the system as a whole to ensure its resilience</a:t>
            </a:r>
          </a:p>
          <a:p>
            <a:pPr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Symbol"/>
              <a:buChar char="Þ"/>
              <a:defRPr/>
            </a:pPr>
            <a:endParaRPr lang="en-US" sz="1800" dirty="0" smtClean="0">
              <a:solidFill>
                <a:schemeClr val="tx1"/>
              </a:solidFill>
              <a:latin typeface="Arial Black" panose="020B0A04020102020204" pitchFamily="34" charset="0"/>
              <a:ea typeface="ＭＳ Ｐゴシック" charset="0"/>
            </a:endParaRPr>
          </a:p>
          <a:p>
            <a:pPr marL="0" indent="0"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defRPr/>
            </a:pPr>
            <a:endParaRPr lang="en-US" sz="1800" kern="1200" dirty="0" smtClean="0">
              <a:solidFill>
                <a:schemeClr val="tx1"/>
              </a:solidFill>
              <a:latin typeface="Calibri"/>
              <a:ea typeface="ＭＳ Ｐゴシック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512" y="6858000"/>
            <a:ext cx="3978107" cy="575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6200" y="840681"/>
            <a:ext cx="3886200" cy="564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800773"/>
            <a:ext cx="4111537" cy="568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541" y="6858000"/>
            <a:ext cx="4848906" cy="684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59422" y="6477615"/>
            <a:ext cx="5821680" cy="24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41" tIns="45223" rIns="90441" bIns="45223" numCol="1" anchor="t" anchorCtr="0" compatLnSpc="1">
            <a:prstTxWarp prst="textNoShape">
              <a:avLst/>
            </a:prstTxWarp>
          </a:bodyPr>
          <a:lstStyle/>
          <a:p>
            <a:pPr marL="339293" indent="-339293" algn="ctr" defTabSz="904782" eaLnBrk="0" hangingPunct="0">
              <a:spcBef>
                <a:spcPct val="20000"/>
              </a:spcBef>
              <a:buSzPct val="80000"/>
              <a:defRPr/>
            </a:pPr>
            <a:r>
              <a:rPr lang="en-US" sz="1300" b="1" kern="0" dirty="0" smtClean="0">
                <a:solidFill>
                  <a:schemeClr val="bg1"/>
                </a:solidFill>
                <a:latin typeface="+mn-lt"/>
                <a:ea typeface="+mn-ea"/>
              </a:rPr>
              <a:t>4</a:t>
            </a:r>
            <a:r>
              <a:rPr lang="en-US" sz="1300" b="1" kern="0" baseline="30000" dirty="0" smtClean="0">
                <a:solidFill>
                  <a:schemeClr val="bg1"/>
                </a:solidFill>
                <a:latin typeface="+mn-lt"/>
                <a:ea typeface="+mn-ea"/>
              </a:rPr>
              <a:t>th</a:t>
            </a:r>
            <a:r>
              <a:rPr lang="en-US" sz="1300" b="1" kern="0" dirty="0" smtClean="0">
                <a:solidFill>
                  <a:schemeClr val="bg1"/>
                </a:solidFill>
                <a:latin typeface="+mn-lt"/>
                <a:ea typeface="+mn-ea"/>
              </a:rPr>
              <a:t> Safety Forum – Active Safety Nets,  Brussels    7-8 June 2016 </a:t>
            </a:r>
            <a:endParaRPr lang="en-US" sz="1300" b="1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39293" indent="-339293" defTabSz="904782" eaLnBrk="0" hangingPunct="0">
              <a:spcBef>
                <a:spcPct val="20000"/>
              </a:spcBef>
              <a:buSzPct val="80000"/>
              <a:buBlip>
                <a:blip r:embed="rId7"/>
              </a:buBlip>
              <a:defRPr/>
            </a:pPr>
            <a:endParaRPr lang="th-TH" sz="2800" kern="0" dirty="0">
              <a:solidFill>
                <a:srgbClr val="055685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7646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0.73368 0.01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84" y="57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-0.71372 1.48148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9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1.66667E-6 -0.877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88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-1.66667E-6 -0.9881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992367"/>
            <a:ext cx="3829050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  <a:p>
            <a:endParaRPr lang="fr-FR" altLang="fr-FR" smtClean="0"/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67" y="1341443"/>
            <a:ext cx="4143375" cy="50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9422" y="6477615"/>
            <a:ext cx="5821680" cy="24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41" tIns="45223" rIns="90441" bIns="45223" numCol="1" anchor="t" anchorCtr="0" compatLnSpc="1">
            <a:prstTxWarp prst="textNoShape">
              <a:avLst/>
            </a:prstTxWarp>
          </a:bodyPr>
          <a:lstStyle/>
          <a:p>
            <a:pPr marL="339293" indent="-339293" algn="ctr" defTabSz="904782" eaLnBrk="0" hangingPunct="0">
              <a:spcBef>
                <a:spcPct val="20000"/>
              </a:spcBef>
              <a:buSzPct val="80000"/>
              <a:defRPr/>
            </a:pPr>
            <a:r>
              <a:rPr lang="en-US" sz="1300" b="1" kern="0" dirty="0" smtClean="0">
                <a:solidFill>
                  <a:schemeClr val="bg1"/>
                </a:solidFill>
                <a:latin typeface="+mn-lt"/>
                <a:ea typeface="+mn-ea"/>
              </a:rPr>
              <a:t>4</a:t>
            </a:r>
            <a:r>
              <a:rPr lang="en-US" sz="1300" b="1" kern="0" baseline="30000" dirty="0" smtClean="0">
                <a:solidFill>
                  <a:schemeClr val="bg1"/>
                </a:solidFill>
                <a:latin typeface="+mn-lt"/>
                <a:ea typeface="+mn-ea"/>
              </a:rPr>
              <a:t>th</a:t>
            </a:r>
            <a:r>
              <a:rPr lang="en-US" sz="1300" b="1" kern="0" dirty="0" smtClean="0">
                <a:solidFill>
                  <a:schemeClr val="bg1"/>
                </a:solidFill>
                <a:latin typeface="+mn-lt"/>
                <a:ea typeface="+mn-ea"/>
              </a:rPr>
              <a:t> Safety Forum – Active Safety Nets,  Brussels    7-8 June 2016 </a:t>
            </a:r>
            <a:endParaRPr lang="en-US" sz="1300" b="1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39293" indent="-339293" defTabSz="904782" eaLnBrk="0" hangingPunct="0">
              <a:spcBef>
                <a:spcPct val="20000"/>
              </a:spcBef>
              <a:buSzPct val="80000"/>
              <a:buBlip>
                <a:blip r:embed="rId5"/>
              </a:buBlip>
              <a:defRPr/>
            </a:pPr>
            <a:endParaRPr lang="th-TH" sz="2800" kern="0" dirty="0">
              <a:solidFill>
                <a:srgbClr val="055685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3045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871538" y="15876"/>
            <a:ext cx="7880350" cy="1008062"/>
          </a:xfrm>
        </p:spPr>
        <p:txBody>
          <a:bodyPr/>
          <a:lstStyle/>
          <a:p>
            <a:pPr algn="ctr" defTabSz="406086">
              <a:defRPr/>
            </a:pPr>
            <a:r>
              <a:rPr lang="fr-FR" sz="3600" dirty="0" err="1" smtClean="0">
                <a:solidFill>
                  <a:schemeClr val="bg2">
                    <a:lumMod val="50000"/>
                  </a:schemeClr>
                </a:solidFill>
              </a:rPr>
              <a:t>Outline</a:t>
            </a:r>
            <a:r>
              <a:rPr lang="fr-FR" sz="3600" dirty="0" smtClean="0">
                <a:solidFill>
                  <a:schemeClr val="bg2"/>
                </a:solidFill>
              </a:rPr>
              <a:t/>
            </a:r>
            <a:br>
              <a:rPr lang="fr-FR" sz="3600" dirty="0" smtClean="0">
                <a:solidFill>
                  <a:schemeClr val="bg2"/>
                </a:solidFill>
              </a:rPr>
            </a:br>
            <a:r>
              <a:rPr lang="fr-FR" altLang="fr-FR" sz="2000" dirty="0">
                <a:solidFill>
                  <a:srgbClr val="808080">
                    <a:lumMod val="75000"/>
                  </a:srgbClr>
                </a:solidFill>
              </a:rPr>
              <a:t>-------------------------------------------------------------</a:t>
            </a:r>
            <a:endParaRPr lang="en-US" sz="3200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55662" y="1023937"/>
            <a:ext cx="8288338" cy="5453677"/>
          </a:xfrm>
        </p:spPr>
        <p:txBody>
          <a:bodyPr/>
          <a:lstStyle/>
          <a:p>
            <a:pPr lvl="1" defTabSz="406086">
              <a:spcAft>
                <a:spcPts val="101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dirty="0" smtClean="0"/>
              <a:t>Introduction : Challenges ahead</a:t>
            </a:r>
          </a:p>
          <a:p>
            <a:pPr lvl="1" defTabSz="406086">
              <a:spcAft>
                <a:spcPts val="1010"/>
              </a:spcAft>
              <a:buFont typeface="Wingdings" panose="05000000000000000000" pitchFamily="2" charset="2"/>
              <a:buChar char="q"/>
              <a:defRPr/>
            </a:pPr>
            <a:endParaRPr lang="en-US" sz="1000" dirty="0" smtClean="0"/>
          </a:p>
          <a:p>
            <a:pPr lvl="1" defTabSz="406086">
              <a:spcAft>
                <a:spcPts val="101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dirty="0" smtClean="0"/>
              <a:t>System’s Performance : A new approach on Safety Management</a:t>
            </a:r>
          </a:p>
          <a:p>
            <a:pPr lvl="3" defTabSz="406086">
              <a:spcAft>
                <a:spcPts val="101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dirty="0" smtClean="0"/>
              <a:t>Use of Safety Nets</a:t>
            </a:r>
          </a:p>
          <a:p>
            <a:pPr lvl="3" defTabSz="406086">
              <a:spcAft>
                <a:spcPts val="101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dirty="0" smtClean="0"/>
              <a:t>Risk Perception</a:t>
            </a:r>
          </a:p>
          <a:p>
            <a:pPr lvl="3" defTabSz="406086">
              <a:spcAft>
                <a:spcPts val="101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dirty="0" smtClean="0"/>
              <a:t>Risk Management</a:t>
            </a:r>
          </a:p>
          <a:p>
            <a:pPr lvl="3" defTabSz="406086">
              <a:spcAft>
                <a:spcPts val="101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dirty="0" smtClean="0"/>
              <a:t>Results</a:t>
            </a:r>
          </a:p>
          <a:p>
            <a:pPr lvl="3" defTabSz="406086">
              <a:spcAft>
                <a:spcPts val="1010"/>
              </a:spcAft>
              <a:buFont typeface="Wingdings" panose="05000000000000000000" pitchFamily="2" charset="2"/>
              <a:buChar char="Ø"/>
              <a:defRPr/>
            </a:pPr>
            <a:endParaRPr lang="en-US" sz="1000" dirty="0"/>
          </a:p>
          <a:p>
            <a:pPr lvl="1" defTabSz="406086">
              <a:spcAft>
                <a:spcPts val="101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dirty="0" smtClean="0"/>
              <a:t>Way Forward: Enhancing ground/cockpit cooperation</a:t>
            </a:r>
          </a:p>
          <a:p>
            <a:pPr lvl="3" defTabSz="406086">
              <a:spcAft>
                <a:spcPts val="101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dirty="0" smtClean="0"/>
              <a:t>CDG’s March 2012 safety event</a:t>
            </a:r>
          </a:p>
          <a:p>
            <a:pPr lvl="3" defTabSz="406086">
              <a:spcAft>
                <a:spcPts val="1010"/>
              </a:spcAft>
              <a:buFont typeface="Wingdings" panose="05000000000000000000" pitchFamily="2" charset="2"/>
              <a:buChar char="Ø"/>
              <a:defRPr/>
            </a:pPr>
            <a:r>
              <a:rPr lang="en-US" sz="1800" dirty="0" smtClean="0"/>
              <a:t>Use of APW in shared threats’ management</a:t>
            </a:r>
          </a:p>
          <a:p>
            <a:pPr lvl="3" defTabSz="406086">
              <a:spcAft>
                <a:spcPts val="1010"/>
              </a:spcAft>
              <a:buFont typeface="Wingdings" panose="05000000000000000000" pitchFamily="2" charset="2"/>
              <a:buChar char="Ø"/>
              <a:defRPr/>
            </a:pPr>
            <a:endParaRPr lang="en-US" sz="1000" dirty="0" smtClean="0"/>
          </a:p>
          <a:p>
            <a:pPr lvl="1" defTabSz="406086">
              <a:spcAft>
                <a:spcPts val="101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dirty="0" smtClean="0"/>
              <a:t>Conclusion</a:t>
            </a:r>
          </a:p>
          <a:p>
            <a:pPr marL="342725" indent="-342725" defTabSz="406086">
              <a:spcAft>
                <a:spcPts val="1010"/>
              </a:spcAft>
              <a:defRPr/>
            </a:pP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9422" y="6477615"/>
            <a:ext cx="5821680" cy="24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41" tIns="45223" rIns="90441" bIns="45223" numCol="1" anchor="t" anchorCtr="0" compatLnSpc="1">
            <a:prstTxWarp prst="textNoShape">
              <a:avLst/>
            </a:prstTxWarp>
          </a:bodyPr>
          <a:lstStyle/>
          <a:p>
            <a:pPr marL="339293" indent="-339293" algn="ctr" defTabSz="904782" eaLnBrk="0" hangingPunct="0">
              <a:spcBef>
                <a:spcPct val="20000"/>
              </a:spcBef>
              <a:buSzPct val="80000"/>
              <a:defRPr/>
            </a:pPr>
            <a:r>
              <a:rPr lang="en-US" sz="1300" b="1" kern="0" dirty="0" smtClean="0">
                <a:solidFill>
                  <a:schemeClr val="bg1"/>
                </a:solidFill>
                <a:latin typeface="+mn-lt"/>
                <a:ea typeface="+mn-ea"/>
              </a:rPr>
              <a:t>4</a:t>
            </a:r>
            <a:r>
              <a:rPr lang="en-US" sz="1300" b="1" kern="0" baseline="30000" dirty="0" smtClean="0">
                <a:solidFill>
                  <a:schemeClr val="bg1"/>
                </a:solidFill>
                <a:latin typeface="+mn-lt"/>
                <a:ea typeface="+mn-ea"/>
              </a:rPr>
              <a:t>th</a:t>
            </a:r>
            <a:r>
              <a:rPr lang="en-US" sz="1300" b="1" kern="0" dirty="0" smtClean="0">
                <a:solidFill>
                  <a:schemeClr val="bg1"/>
                </a:solidFill>
                <a:latin typeface="+mn-lt"/>
                <a:ea typeface="+mn-ea"/>
              </a:rPr>
              <a:t> Safety Forum – Active Safety Nets,  Brussels    7-8 June 2016 </a:t>
            </a:r>
            <a:endParaRPr lang="en-US" sz="1300" b="1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39293" indent="-339293" defTabSz="904782" eaLnBrk="0" hangingPunct="0">
              <a:spcBef>
                <a:spcPct val="20000"/>
              </a:spcBef>
              <a:buSzPct val="80000"/>
              <a:buBlip>
                <a:blip r:embed="rId3"/>
              </a:buBlip>
              <a:defRPr/>
            </a:pPr>
            <a:endParaRPr lang="th-TH" sz="2800" kern="0" dirty="0">
              <a:solidFill>
                <a:srgbClr val="055685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1991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1858" y="31116"/>
            <a:ext cx="8582142" cy="883875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bg2">
                    <a:lumMod val="50000"/>
                  </a:schemeClr>
                </a:solidFill>
                <a:latin typeface="Liberation Sans (En-têtes)"/>
              </a:rPr>
              <a:t>Introduction: </a:t>
            </a:r>
            <a:r>
              <a:rPr lang="fr-FR" cap="none" dirty="0" smtClean="0">
                <a:latin typeface="Liberation Sans (En-têtes)"/>
              </a:rPr>
              <a:t>Challenges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altLang="fr-FR" sz="2000" cap="none" dirty="0" smtClean="0">
                <a:solidFill>
                  <a:srgbClr val="808080">
                    <a:lumMod val="75000"/>
                  </a:srgbClr>
                </a:solidFill>
              </a:rPr>
              <a:t>-------------------------------------------------------------</a:t>
            </a:r>
            <a:r>
              <a:rPr lang="fr-FR" sz="3200" b="0" dirty="0" smtClean="0"/>
              <a:t/>
            </a:r>
            <a:br>
              <a:rPr lang="fr-FR" sz="3200" b="0" dirty="0" smtClean="0"/>
            </a:br>
            <a:endParaRPr lang="fr-FR" sz="3200" b="0" dirty="0"/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787400" y="704850"/>
            <a:ext cx="7810049" cy="581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defTabSz="40481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013"/>
              </a:spcAft>
              <a:buClr>
                <a:srgbClr val="000000"/>
              </a:buClr>
              <a:buSzPct val="45000"/>
              <a:buFont typeface="Arial" charset="0"/>
              <a:buNone/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14554" indent="0" algn="l" defTabSz="40481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038"/>
              </a:spcAft>
              <a:buClr>
                <a:srgbClr val="000000"/>
              </a:buClr>
              <a:buSzPct val="45000"/>
              <a:buFont typeface="Arial" charset="0"/>
              <a:buNone/>
              <a:defRPr sz="1600">
                <a:solidFill>
                  <a:srgbClr val="000000"/>
                </a:solidFill>
                <a:latin typeface="+mn-lt"/>
              </a:defRPr>
            </a:lvl2pPr>
            <a:lvl3pPr marL="829108" indent="0" algn="l" defTabSz="40481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775"/>
              </a:spcAft>
              <a:buClr>
                <a:srgbClr val="5A5096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+mn-lt"/>
              </a:defRPr>
            </a:lvl3pPr>
            <a:lvl4pPr marL="1243662" indent="0" algn="l" defTabSz="40481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525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 sz="1300">
                <a:solidFill>
                  <a:srgbClr val="000000"/>
                </a:solidFill>
                <a:latin typeface="+mn-lt"/>
              </a:defRPr>
            </a:lvl4pPr>
            <a:lvl5pPr marL="1658216" indent="0" algn="l" defTabSz="40481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63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 sz="1300">
                <a:solidFill>
                  <a:srgbClr val="000000"/>
                </a:solidFill>
                <a:latin typeface="+mn-lt"/>
              </a:defRPr>
            </a:lvl5pPr>
            <a:lvl6pPr marL="2072771" indent="0" algn="l" defTabSz="407357" rtl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 sz="1300">
                <a:solidFill>
                  <a:srgbClr val="000000"/>
                </a:solidFill>
                <a:latin typeface="+mn-lt"/>
              </a:defRPr>
            </a:lvl6pPr>
            <a:lvl7pPr marL="2487325" indent="0" algn="l" defTabSz="407357" rtl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 sz="1300">
                <a:solidFill>
                  <a:srgbClr val="000000"/>
                </a:solidFill>
                <a:latin typeface="+mn-lt"/>
              </a:defRPr>
            </a:lvl7pPr>
            <a:lvl8pPr marL="2901879" indent="0" algn="l" defTabSz="407357" rtl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 sz="1300">
                <a:solidFill>
                  <a:srgbClr val="000000"/>
                </a:solidFill>
                <a:latin typeface="+mn-lt"/>
              </a:defRPr>
            </a:lvl8pPr>
            <a:lvl9pPr marL="3316433" indent="0" algn="l" defTabSz="407357" rtl="0" fontAlgn="base" hangingPunct="0">
              <a:lnSpc>
                <a:spcPct val="93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Wingdings" pitchFamily="2" charset="2"/>
              <a:buNone/>
              <a:defRPr sz="1300">
                <a:solidFill>
                  <a:srgbClr val="000000"/>
                </a:solidFill>
                <a:latin typeface="+mn-lt"/>
              </a:defRPr>
            </a:lvl9pPr>
          </a:lstStyle>
          <a:p>
            <a:pPr lvl="0" defTabSz="406086" ea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en-US" sz="3200" dirty="0" smtClean="0">
                <a:latin typeface="Calibri"/>
                <a:ea typeface="ＭＳ Ｐゴシック" charset="0"/>
              </a:rPr>
              <a:t>Challenges ahead</a:t>
            </a:r>
            <a:endParaRPr lang="en-US" sz="3200" dirty="0">
              <a:latin typeface="Calibri"/>
              <a:ea typeface="ＭＳ Ｐゴシック" charset="0"/>
            </a:endParaRPr>
          </a:p>
          <a:p>
            <a:pPr marL="742775" lvl="1" indent="-342725" defTabSz="40608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Calibri"/>
                <a:ea typeface="ＭＳ Ｐゴシック" charset="0"/>
              </a:rPr>
              <a:t>Traffic Growth</a:t>
            </a:r>
          </a:p>
          <a:p>
            <a:pPr marL="742775" lvl="1" indent="-342725" defTabSz="40608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Calibri"/>
                <a:ea typeface="ＭＳ Ｐゴシック" charset="0"/>
              </a:rPr>
              <a:t>Pressure on System and Processes (FBC concept)</a:t>
            </a:r>
          </a:p>
          <a:p>
            <a:pPr marL="742775" lvl="1" indent="-342725" defTabSz="40608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Calibri"/>
                <a:ea typeface="ＭＳ Ｐゴシック" charset="0"/>
              </a:rPr>
              <a:t>New 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ＭＳ Ｐゴシック" charset="0"/>
              </a:rPr>
              <a:t>P</a:t>
            </a:r>
            <a:r>
              <a:rPr lang="en-US" sz="2400" kern="1200" dirty="0" smtClean="0">
                <a:solidFill>
                  <a:schemeClr val="tx1"/>
                </a:solidFill>
                <a:latin typeface="Calibri"/>
                <a:ea typeface="ＭＳ Ｐゴシック" charset="0"/>
              </a:rPr>
              <a:t>rocedures increasing Complexity of Operations</a:t>
            </a:r>
          </a:p>
          <a:p>
            <a:pPr marL="742775" lvl="1" indent="-342725" defTabSz="40608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Calibri"/>
                <a:ea typeface="ＭＳ Ｐゴシック" charset="0"/>
              </a:rPr>
              <a:t>Automation</a:t>
            </a:r>
            <a:endParaRPr lang="en-US" sz="2400" kern="1200" dirty="0" smtClean="0">
              <a:solidFill>
                <a:schemeClr val="tx1"/>
              </a:solidFill>
              <a:latin typeface="Calibri"/>
              <a:ea typeface="ＭＳ Ｐゴシック" charset="0"/>
            </a:endParaRPr>
          </a:p>
          <a:p>
            <a:pPr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en-US" sz="3200" kern="1200" dirty="0" smtClean="0">
                <a:solidFill>
                  <a:schemeClr val="tx1"/>
                </a:solidFill>
                <a:latin typeface="Calibri"/>
                <a:ea typeface="ＭＳ Ｐゴシック" charset="0"/>
              </a:rPr>
              <a:t>Issues:</a:t>
            </a:r>
          </a:p>
          <a:p>
            <a:pPr marL="742775" lvl="1" indent="-342725" defTabSz="40608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Calibri"/>
                <a:ea typeface="ＭＳ Ｐゴシック" charset="0"/>
              </a:rPr>
              <a:t>Maintaining/Enhancing Safety Performance</a:t>
            </a:r>
          </a:p>
          <a:p>
            <a:pPr marL="742775" lvl="1" indent="-342725" defTabSz="40608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Calibri"/>
                <a:ea typeface="ＭＳ Ｐゴシック" charset="0"/>
              </a:rPr>
              <a:t>Human 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ＭＳ Ｐゴシック" charset="0"/>
              </a:rPr>
              <a:t>C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ＭＳ Ｐゴシック" charset="0"/>
              </a:rPr>
              <a:t>entered Approach</a:t>
            </a:r>
            <a:endParaRPr lang="en-US" sz="2400" kern="1200" dirty="0" smtClean="0">
              <a:solidFill>
                <a:schemeClr val="tx1"/>
              </a:solidFill>
              <a:latin typeface="Calibri"/>
              <a:ea typeface="ＭＳ Ｐゴシック" charset="0"/>
            </a:endParaRPr>
          </a:p>
          <a:p>
            <a:pPr marL="742775" lvl="1" indent="-342725" defTabSz="40608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400" kern="1200" dirty="0" err="1" smtClean="0">
                <a:solidFill>
                  <a:schemeClr val="tx1"/>
                </a:solidFill>
                <a:latin typeface="Calibri"/>
                <a:ea typeface="ＭＳ Ｐゴシック" charset="0"/>
              </a:rPr>
              <a:t>Adaptivity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ea typeface="ＭＳ Ｐゴシック" charset="0"/>
              </a:rPr>
              <a:t>: </a:t>
            </a:r>
            <a:r>
              <a:rPr lang="en-US" sz="2400" kern="1200" dirty="0" smtClean="0">
                <a:solidFill>
                  <a:schemeClr val="tx1"/>
                </a:solidFill>
                <a:latin typeface="Calibri"/>
                <a:ea typeface="ＭＳ Ｐゴシック" charset="0"/>
              </a:rPr>
              <a:t>Resilience vs Brittleness</a:t>
            </a:r>
          </a:p>
          <a:p>
            <a:pPr marL="742775" lvl="1" indent="-342725" defTabSz="40608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Calibri"/>
                <a:ea typeface="ＭＳ Ｐゴシック" charset="0"/>
              </a:rPr>
              <a:t>Identifying local rationality and weak signals</a:t>
            </a:r>
            <a:endParaRPr lang="en-US" sz="2400" kern="1200" dirty="0" smtClean="0">
              <a:solidFill>
                <a:schemeClr val="tx1"/>
              </a:solidFill>
              <a:latin typeface="Calibri"/>
              <a:ea typeface="ＭＳ Ｐゴシック" charset="0"/>
            </a:endParaRPr>
          </a:p>
          <a:p>
            <a:pPr marL="742775" lvl="1" indent="-342725" defTabSz="40608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1"/>
                </a:solidFill>
                <a:latin typeface="Calibri"/>
                <a:ea typeface="ＭＳ Ｐゴシック" charset="0"/>
              </a:rPr>
              <a:t>Shared Approach</a:t>
            </a:r>
            <a:endParaRPr lang="en-US" sz="2400" kern="1200" dirty="0" smtClean="0">
              <a:solidFill>
                <a:schemeClr val="tx1"/>
              </a:solidFill>
              <a:latin typeface="Calibri"/>
              <a:ea typeface="ＭＳ Ｐゴシック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9422" y="6477615"/>
            <a:ext cx="5821680" cy="24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41" tIns="45223" rIns="90441" bIns="45223" numCol="1" anchor="t" anchorCtr="0" compatLnSpc="1">
            <a:prstTxWarp prst="textNoShape">
              <a:avLst/>
            </a:prstTxWarp>
          </a:bodyPr>
          <a:lstStyle/>
          <a:p>
            <a:pPr marL="339293" indent="-339293" algn="ctr" defTabSz="904782" eaLnBrk="0" hangingPunct="0">
              <a:spcBef>
                <a:spcPct val="20000"/>
              </a:spcBef>
              <a:buSzPct val="80000"/>
              <a:defRPr/>
            </a:pPr>
            <a:r>
              <a:rPr lang="en-US" sz="1300" b="1" kern="0" dirty="0" smtClean="0">
                <a:solidFill>
                  <a:schemeClr val="bg1"/>
                </a:solidFill>
                <a:latin typeface="+mn-lt"/>
                <a:ea typeface="+mn-ea"/>
              </a:rPr>
              <a:t>4</a:t>
            </a:r>
            <a:r>
              <a:rPr lang="en-US" sz="1300" b="1" kern="0" baseline="30000" dirty="0" smtClean="0">
                <a:solidFill>
                  <a:schemeClr val="bg1"/>
                </a:solidFill>
                <a:latin typeface="+mn-lt"/>
                <a:ea typeface="+mn-ea"/>
              </a:rPr>
              <a:t>th</a:t>
            </a:r>
            <a:r>
              <a:rPr lang="en-US" sz="1300" b="1" kern="0" dirty="0" smtClean="0">
                <a:solidFill>
                  <a:schemeClr val="bg1"/>
                </a:solidFill>
                <a:latin typeface="+mn-lt"/>
                <a:ea typeface="+mn-ea"/>
              </a:rPr>
              <a:t> Safety Forum – Active Safety Nets,  Brussels    7-8 June 2016 </a:t>
            </a:r>
            <a:endParaRPr lang="en-US" sz="1300" b="1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39293" indent="-339293" defTabSz="904782" eaLnBrk="0" hangingPunct="0">
              <a:spcBef>
                <a:spcPct val="20000"/>
              </a:spcBef>
              <a:buSzPct val="80000"/>
              <a:buBlip>
                <a:blip r:embed="rId3"/>
              </a:buBlip>
              <a:defRPr/>
            </a:pPr>
            <a:endParaRPr lang="th-TH" sz="2800" kern="0" dirty="0">
              <a:solidFill>
                <a:srgbClr val="055685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5517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90600" y="0"/>
            <a:ext cx="7663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1" kern="0" cap="all" dirty="0" smtClean="0">
                <a:solidFill>
                  <a:srgbClr val="808080">
                    <a:lumMod val="50000"/>
                  </a:srgbClr>
                </a:solidFill>
                <a:latin typeface="Liberation Sans (En-têtes)"/>
                <a:ea typeface="+mj-ea"/>
                <a:cs typeface="+mj-cs"/>
              </a:rPr>
              <a:t>PERFORMANCE: </a:t>
            </a:r>
            <a:r>
              <a:rPr lang="fr-FR" sz="3600" b="1" i="1" kern="0" dirty="0" smtClean="0">
                <a:solidFill>
                  <a:srgbClr val="999999"/>
                </a:solidFill>
                <a:latin typeface="Liberation Sans (En-têtes)"/>
                <a:ea typeface="+mj-ea"/>
                <a:cs typeface="+mj-cs"/>
              </a:rPr>
              <a:t>A new </a:t>
            </a:r>
            <a:r>
              <a:rPr lang="fr-FR" sz="3600" b="1" i="1" kern="0" dirty="0" err="1" smtClean="0">
                <a:solidFill>
                  <a:srgbClr val="999999"/>
                </a:solidFill>
                <a:latin typeface="Liberation Sans (En-têtes)"/>
                <a:ea typeface="+mj-ea"/>
                <a:cs typeface="+mj-cs"/>
              </a:rPr>
              <a:t>Strategy</a:t>
            </a:r>
            <a:r>
              <a:rPr lang="fr-FR" sz="3600" b="1" i="1" kern="0" dirty="0" smtClean="0">
                <a:solidFill>
                  <a:srgbClr val="999999"/>
                </a:solidFill>
                <a:latin typeface="Liberation Sans (En-têtes)"/>
                <a:ea typeface="+mj-ea"/>
                <a:cs typeface="+mj-cs"/>
              </a:rPr>
              <a:t>  </a:t>
            </a:r>
            <a:r>
              <a:rPr lang="fr-FR" altLang="fr-FR" sz="2000" b="1" i="1" kern="0" dirty="0" smtClean="0">
                <a:solidFill>
                  <a:srgbClr val="808080">
                    <a:lumMod val="75000"/>
                  </a:srgbClr>
                </a:solidFill>
                <a:latin typeface="Liberation Sans"/>
                <a:ea typeface="+mj-ea"/>
                <a:cs typeface="+mj-cs"/>
              </a:rPr>
              <a:t>-----------------------------------------------------------</a:t>
            </a:r>
            <a:endParaRPr lang="fr-FR" sz="3600" b="1" dirty="0" smtClean="0">
              <a:solidFill>
                <a:srgbClr val="80808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6671" y="800751"/>
            <a:ext cx="8209756" cy="5739753"/>
          </a:xfrm>
          <a:noFill/>
        </p:spPr>
        <p:txBody>
          <a:bodyPr/>
          <a:lstStyle/>
          <a:p>
            <a:pPr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fr-FR" sz="3200" b="1" dirty="0" err="1"/>
              <a:t>Capacity</a:t>
            </a:r>
            <a:r>
              <a:rPr lang="fr-FR" sz="3200" b="1" dirty="0"/>
              <a:t> versus </a:t>
            </a:r>
            <a:r>
              <a:rPr lang="fr-FR" sz="3200" b="1" dirty="0" err="1" smtClean="0"/>
              <a:t>Safety</a:t>
            </a:r>
            <a:r>
              <a:rPr lang="fr-FR" sz="3200" b="1" dirty="0" smtClean="0"/>
              <a:t>: </a:t>
            </a:r>
            <a:r>
              <a:rPr lang="en-US" sz="3200" kern="1200" dirty="0" smtClean="0">
                <a:solidFill>
                  <a:schemeClr val="tx1"/>
                </a:solidFill>
                <a:latin typeface="Calibri"/>
                <a:ea typeface="ＭＳ Ｐゴシック" charset="0"/>
              </a:rPr>
              <a:t>CDG’s Safety Unit Analysis:</a:t>
            </a:r>
          </a:p>
          <a:p>
            <a:pPr marL="742775" lvl="1" indent="-342725"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Calibri"/>
                <a:ea typeface="ＭＳ Ｐゴシック" charset="0"/>
              </a:rPr>
              <a:t>SMIs on approach</a:t>
            </a:r>
          </a:p>
          <a:p>
            <a:pPr marL="742775" lvl="1" indent="-342725"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Calibri"/>
                <a:ea typeface="ＭＳ Ｐゴシック" charset="0"/>
              </a:rPr>
              <a:t>Runway Incursions </a:t>
            </a:r>
          </a:p>
          <a:p>
            <a:pPr lvl="0"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en-US" sz="3200" kern="1200" dirty="0" smtClean="0">
                <a:solidFill>
                  <a:schemeClr val="tx1"/>
                </a:solidFill>
                <a:latin typeface="Calibri"/>
                <a:ea typeface="ＭＳ Ｐゴシック" charset="0"/>
              </a:rPr>
              <a:t>Ensuring a new and shared approach on Risks:</a:t>
            </a:r>
          </a:p>
          <a:p>
            <a:pPr marL="742775" lvl="1" indent="-342725" defTabSz="406086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Calibri"/>
                <a:ea typeface="ＭＳ Ｐゴシック" charset="0"/>
              </a:rPr>
              <a:t>Safety analysis : linear model of cause to effect analysis  of past unwanted outcomes (limited quantity and quality)</a:t>
            </a:r>
          </a:p>
          <a:p>
            <a:pPr marL="742775" lvl="1" indent="-342725" defTabSz="406086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Calibri"/>
                <a:ea typeface="ＭＳ Ｐゴシック" charset="0"/>
              </a:rPr>
              <a:t>System’s Safety considered as intrinsic value (measured by indicators) rather than created by system’s strengths and front line actors </a:t>
            </a:r>
            <a:r>
              <a:rPr lang="en-US" sz="2400" kern="1200" dirty="0" err="1" smtClean="0">
                <a:solidFill>
                  <a:schemeClr val="tx1"/>
                </a:solidFill>
                <a:latin typeface="Calibri"/>
                <a:ea typeface="ＭＳ Ｐゴシック" charset="0"/>
              </a:rPr>
              <a:t>adaptivity</a:t>
            </a:r>
            <a:r>
              <a:rPr lang="en-US" sz="2400" kern="1200" dirty="0" smtClean="0">
                <a:solidFill>
                  <a:schemeClr val="tx1"/>
                </a:solidFill>
                <a:latin typeface="Calibri"/>
                <a:ea typeface="ＭＳ Ｐゴシック" charset="0"/>
              </a:rPr>
              <a:t> from which we can learn</a:t>
            </a:r>
          </a:p>
          <a:p>
            <a:pPr marL="742775" lvl="1" indent="-342725" defTabSz="406086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Calibri"/>
                <a:ea typeface="ＭＳ Ｐゴシック" charset="0"/>
              </a:rPr>
              <a:t>Blunt edge vs sharp edge perception of negative events</a:t>
            </a:r>
          </a:p>
          <a:p>
            <a:pPr marL="742775" lvl="1" indent="-342725" defTabSz="406086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Calibri"/>
                <a:ea typeface="ＭＳ Ｐゴシック" charset="0"/>
              </a:rPr>
              <a:t>Assessing FLA’s Risk perception and Risk management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17898"/>
            <a:ext cx="9189814" cy="612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68560" y="569386"/>
            <a:ext cx="926856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490197" y="-1614855"/>
            <a:ext cx="816360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0481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4000" b="1" i="1">
                <a:solidFill>
                  <a:srgbClr val="999999"/>
                </a:solidFill>
                <a:latin typeface="+mj-lt"/>
                <a:ea typeface="+mj-ea"/>
                <a:cs typeface="+mj-cs"/>
              </a:defRPr>
            </a:lvl1pPr>
            <a:lvl2pPr algn="l" defTabSz="40481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4000" b="1" i="1">
                <a:solidFill>
                  <a:srgbClr val="999999"/>
                </a:solidFill>
                <a:latin typeface="Liberation Sans" pitchFamily="34" charset="0"/>
              </a:defRPr>
            </a:lvl2pPr>
            <a:lvl3pPr algn="l" defTabSz="40481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4000" b="1" i="1">
                <a:solidFill>
                  <a:srgbClr val="999999"/>
                </a:solidFill>
                <a:latin typeface="Liberation Sans" pitchFamily="34" charset="0"/>
              </a:defRPr>
            </a:lvl3pPr>
            <a:lvl4pPr algn="l" defTabSz="40481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4000" b="1" i="1">
                <a:solidFill>
                  <a:srgbClr val="999999"/>
                </a:solidFill>
                <a:latin typeface="Liberation Sans" pitchFamily="34" charset="0"/>
              </a:defRPr>
            </a:lvl4pPr>
            <a:lvl5pPr algn="l" defTabSz="40481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4000" b="1" i="1">
                <a:solidFill>
                  <a:srgbClr val="999999"/>
                </a:solidFill>
                <a:latin typeface="Liberation Sans" pitchFamily="34" charset="0"/>
              </a:defRPr>
            </a:lvl5pPr>
            <a:lvl6pPr marL="1393362" indent="-195763" algn="l" defTabSz="407357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4000" b="1" i="1">
                <a:solidFill>
                  <a:srgbClr val="999999"/>
                </a:solidFill>
                <a:latin typeface="Arial" charset="0"/>
              </a:defRPr>
            </a:lvl6pPr>
            <a:lvl7pPr marL="1807917" indent="-195763" algn="l" defTabSz="407357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4000" b="1" i="1">
                <a:solidFill>
                  <a:srgbClr val="999999"/>
                </a:solidFill>
                <a:latin typeface="Arial" charset="0"/>
              </a:defRPr>
            </a:lvl7pPr>
            <a:lvl8pPr marL="2222470" indent="-195763" algn="l" defTabSz="407357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4000" b="1" i="1">
                <a:solidFill>
                  <a:srgbClr val="999999"/>
                </a:solidFill>
                <a:latin typeface="Arial" charset="0"/>
              </a:defRPr>
            </a:lvl8pPr>
            <a:lvl9pPr marL="2637027" indent="-195763" algn="l" defTabSz="407357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4000" b="1" i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 defTabSz="406086">
              <a:spcAft>
                <a:spcPts val="1010"/>
              </a:spcAft>
              <a:defRPr/>
            </a:pPr>
            <a:r>
              <a:rPr lang="en-US" sz="4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=&gt; A </a:t>
            </a:r>
            <a:r>
              <a:rPr lang="en-US" sz="4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approach is needed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9422" y="6477615"/>
            <a:ext cx="5821680" cy="24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41" tIns="45223" rIns="90441" bIns="45223" numCol="1" anchor="t" anchorCtr="0" compatLnSpc="1">
            <a:prstTxWarp prst="textNoShape">
              <a:avLst/>
            </a:prstTxWarp>
          </a:bodyPr>
          <a:lstStyle/>
          <a:p>
            <a:pPr marL="339293" indent="-339293" algn="ctr" defTabSz="904782" eaLnBrk="0" hangingPunct="0">
              <a:spcBef>
                <a:spcPct val="20000"/>
              </a:spcBef>
              <a:buSzPct val="80000"/>
              <a:defRPr/>
            </a:pPr>
            <a:r>
              <a:rPr lang="en-US" sz="1300" b="1" kern="0" dirty="0" smtClean="0">
                <a:solidFill>
                  <a:schemeClr val="bg1"/>
                </a:solidFill>
                <a:latin typeface="+mn-lt"/>
                <a:ea typeface="+mn-ea"/>
              </a:rPr>
              <a:t>4</a:t>
            </a:r>
            <a:r>
              <a:rPr lang="en-US" sz="1300" b="1" kern="0" baseline="30000" dirty="0" smtClean="0">
                <a:solidFill>
                  <a:schemeClr val="bg1"/>
                </a:solidFill>
                <a:latin typeface="+mn-lt"/>
                <a:ea typeface="+mn-ea"/>
              </a:rPr>
              <a:t>th</a:t>
            </a:r>
            <a:r>
              <a:rPr lang="en-US" sz="1300" b="1" kern="0" dirty="0" smtClean="0">
                <a:solidFill>
                  <a:schemeClr val="bg1"/>
                </a:solidFill>
                <a:latin typeface="+mn-lt"/>
                <a:ea typeface="+mn-ea"/>
              </a:rPr>
              <a:t> Safety Forum – Active Safety Nets,  Brussels    7-8 June 2016 </a:t>
            </a:r>
            <a:endParaRPr lang="en-US" sz="1300" b="1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39293" indent="-339293" defTabSz="904782" eaLnBrk="0" hangingPunct="0">
              <a:spcBef>
                <a:spcPct val="20000"/>
              </a:spcBef>
              <a:buSzPct val="80000"/>
              <a:buBlip>
                <a:blip r:embed="rId5"/>
              </a:buBlip>
              <a:defRPr/>
            </a:pPr>
            <a:endParaRPr lang="th-TH" sz="2800" kern="0" dirty="0">
              <a:solidFill>
                <a:srgbClr val="055685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0329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3.7037E-6 L -1.00642 3.7037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55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1.00278 0.0157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9" y="7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0.819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9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60604" y="38100"/>
            <a:ext cx="8383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600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SAFETY NETS: </a:t>
            </a:r>
            <a:r>
              <a:rPr lang="fr-FR" sz="36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Part of SMS </a:t>
            </a:r>
            <a:r>
              <a:rPr lang="fr-FR" sz="3600" b="1" i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Strategy</a:t>
            </a:r>
            <a:endParaRPr lang="fr-FR" sz="3600" b="1" i="1" dirty="0" smtClean="0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  <a:p>
            <a:pPr lvl="0" algn="ctr"/>
            <a:r>
              <a:rPr lang="fr-FR" altLang="fr-FR" sz="2000" b="1" i="1" kern="0" dirty="0" smtClean="0">
                <a:solidFill>
                  <a:srgbClr val="808080">
                    <a:lumMod val="75000"/>
                  </a:srgbClr>
                </a:solidFill>
                <a:latin typeface="Liberation Sans"/>
              </a:rPr>
              <a:t>-------------------------------------------------------------</a:t>
            </a:r>
            <a:endParaRPr lang="fr-FR" sz="3600" b="1" dirty="0">
              <a:solidFill>
                <a:srgbClr val="80808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87400" y="802805"/>
            <a:ext cx="8204200" cy="551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defRPr/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ＭＳ Ｐゴシック" charset="0"/>
              </a:rPr>
              <a:t>ATC Safety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Nets:</a:t>
            </a:r>
          </a:p>
          <a:p>
            <a:pPr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Analysis of system’s performance </a:t>
            </a:r>
          </a:p>
          <a:p>
            <a:pPr marL="342900" indent="-342900"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Comprehensive view of “unwanted” events </a:t>
            </a:r>
            <a:r>
              <a:rPr lang="en-US" sz="2400" dirty="0" err="1" smtClean="0">
                <a:solidFill>
                  <a:prstClr val="black"/>
                </a:solidFill>
                <a:latin typeface="Calibri"/>
                <a:ea typeface="ＭＳ Ｐゴシック" charset="0"/>
              </a:rPr>
              <a:t>occurences</a:t>
            </a:r>
            <a:endParaRPr lang="en-US" sz="2400" dirty="0">
              <a:solidFill>
                <a:prstClr val="black"/>
              </a:solidFill>
              <a:latin typeface="Calibri"/>
              <a:ea typeface="ＭＳ Ｐゴシック" charset="0"/>
            </a:endParaRPr>
          </a:p>
          <a:p>
            <a:pPr marL="342900" indent="-342900"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Assessing levels of risk perception </a:t>
            </a:r>
          </a:p>
          <a:p>
            <a:pPr marL="342900" indent="-342900"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Allowing management dialogue on risk management</a:t>
            </a:r>
            <a:endParaRPr lang="en-US" sz="2400" dirty="0">
              <a:solidFill>
                <a:prstClr val="black"/>
              </a:solidFill>
              <a:latin typeface="Calibri"/>
              <a:ea typeface="ＭＳ Ｐゴシック" charset="0"/>
            </a:endParaRPr>
          </a:p>
          <a:p>
            <a:pPr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Increased </a:t>
            </a:r>
            <a:r>
              <a:rPr lang="en-US" sz="2400" b="1" dirty="0">
                <a:solidFill>
                  <a:prstClr val="black"/>
                </a:solidFill>
                <a:latin typeface="Calibri"/>
                <a:ea typeface="ＭＳ Ｐゴシック" charset="0"/>
              </a:rPr>
              <a:t>Ground / Cockpit cooperation</a:t>
            </a:r>
          </a:p>
          <a:p>
            <a:pPr marL="342900" indent="-342900"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 charset="0"/>
              </a:rPr>
              <a:t>Remedial loop under certain circumstances</a:t>
            </a:r>
          </a:p>
          <a:p>
            <a:pPr marL="342900" indent="-342900"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  <a:ea typeface="ＭＳ Ｐゴシック" charset="0"/>
              </a:rPr>
              <a:t>Shared threats management and increased ability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to  recover</a:t>
            </a:r>
          </a:p>
          <a:p>
            <a:pPr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Integral part of ATC procedures</a:t>
            </a:r>
            <a:endParaRPr lang="en-US" sz="2400" b="1" dirty="0">
              <a:solidFill>
                <a:prstClr val="black"/>
              </a:solidFill>
              <a:latin typeface="Calibri"/>
              <a:ea typeface="ＭＳ Ｐゴシック" charset="0"/>
            </a:endParaRPr>
          </a:p>
          <a:p>
            <a:pPr marL="342900" indent="-342900"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Definition of operating procedures and ground cockpit interface</a:t>
            </a:r>
            <a:endParaRPr lang="en-US" sz="2400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9422" y="6477615"/>
            <a:ext cx="5821680" cy="24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41" tIns="45223" rIns="90441" bIns="45223" numCol="1" anchor="t" anchorCtr="0" compatLnSpc="1">
            <a:prstTxWarp prst="textNoShape">
              <a:avLst/>
            </a:prstTxWarp>
          </a:bodyPr>
          <a:lstStyle/>
          <a:p>
            <a:pPr marL="339293" indent="-339293" algn="ctr" defTabSz="904782" eaLnBrk="0" hangingPunct="0">
              <a:spcBef>
                <a:spcPct val="20000"/>
              </a:spcBef>
              <a:buSzPct val="80000"/>
              <a:defRPr/>
            </a:pPr>
            <a:r>
              <a:rPr lang="en-US" sz="1300" b="1" kern="0" dirty="0" smtClean="0">
                <a:solidFill>
                  <a:schemeClr val="bg1"/>
                </a:solidFill>
                <a:latin typeface="+mn-lt"/>
                <a:ea typeface="+mn-ea"/>
              </a:rPr>
              <a:t>4</a:t>
            </a:r>
            <a:r>
              <a:rPr lang="en-US" sz="1300" b="1" kern="0" baseline="30000" dirty="0" smtClean="0">
                <a:solidFill>
                  <a:schemeClr val="bg1"/>
                </a:solidFill>
                <a:latin typeface="+mn-lt"/>
                <a:ea typeface="+mn-ea"/>
              </a:rPr>
              <a:t>th</a:t>
            </a:r>
            <a:r>
              <a:rPr lang="en-US" sz="1300" b="1" kern="0" dirty="0" smtClean="0">
                <a:solidFill>
                  <a:schemeClr val="bg1"/>
                </a:solidFill>
                <a:latin typeface="+mn-lt"/>
                <a:ea typeface="+mn-ea"/>
              </a:rPr>
              <a:t> Safety Forum – Active Safety Nets,  Brussels    7-8 June 2016 </a:t>
            </a:r>
            <a:endParaRPr lang="en-US" sz="1300" b="1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39293" indent="-339293" defTabSz="904782" eaLnBrk="0" hangingPunct="0">
              <a:spcBef>
                <a:spcPct val="20000"/>
              </a:spcBef>
              <a:buSzPct val="80000"/>
              <a:buBlip>
                <a:blip r:embed="rId3"/>
              </a:buBlip>
              <a:defRPr/>
            </a:pPr>
            <a:endParaRPr lang="th-TH" sz="2800" kern="0" dirty="0">
              <a:solidFill>
                <a:srgbClr val="055685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7657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51" y="1828799"/>
            <a:ext cx="8104700" cy="120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29" y="1354454"/>
            <a:ext cx="4101885" cy="37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50" y="4073844"/>
            <a:ext cx="8025175" cy="121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026" y="3483793"/>
            <a:ext cx="4012588" cy="37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08281" y="45721"/>
            <a:ext cx="7635239" cy="1003618"/>
          </a:xfrm>
        </p:spPr>
        <p:txBody>
          <a:bodyPr/>
          <a:lstStyle/>
          <a:p>
            <a:pPr lvl="0" algn="ctr" defTabSz="457200" eaLnBrk="1" hangingPunct="1">
              <a:lnSpc>
                <a:spcPct val="100000"/>
              </a:lnSpc>
            </a:pPr>
            <a:r>
              <a:rPr lang="fr-FR" sz="3600" kern="1200" dirty="0">
                <a:solidFill>
                  <a:srgbClr val="808080">
                    <a:lumMod val="50000"/>
                  </a:srgbClr>
                </a:solidFill>
                <a:ea typeface="ＭＳ Ｐゴシック" charset="-128"/>
              </a:rPr>
              <a:t>SAFETY NETS: </a:t>
            </a:r>
            <a:r>
              <a:rPr lang="fr-FR" sz="3600" kern="1200" dirty="0" err="1">
                <a:solidFill>
                  <a:srgbClr val="808080">
                    <a:lumMod val="60000"/>
                    <a:lumOff val="40000"/>
                  </a:srgbClr>
                </a:solidFill>
                <a:ea typeface="ＭＳ Ｐゴシック" charset="-128"/>
              </a:rPr>
              <a:t>Risk</a:t>
            </a:r>
            <a:r>
              <a:rPr lang="fr-FR" sz="3600" kern="1200" dirty="0">
                <a:solidFill>
                  <a:srgbClr val="808080">
                    <a:lumMod val="60000"/>
                    <a:lumOff val="40000"/>
                  </a:srgbClr>
                </a:solidFill>
                <a:ea typeface="ＭＳ Ｐゴシック" charset="-128"/>
              </a:rPr>
              <a:t> Perception</a:t>
            </a:r>
            <a:br>
              <a:rPr lang="fr-FR" sz="3600" kern="1200" dirty="0">
                <a:solidFill>
                  <a:srgbClr val="808080">
                    <a:lumMod val="60000"/>
                    <a:lumOff val="40000"/>
                  </a:srgbClr>
                </a:solidFill>
                <a:ea typeface="ＭＳ Ｐゴシック" charset="-128"/>
              </a:rPr>
            </a:br>
            <a:r>
              <a:rPr lang="fr-FR" altLang="fr-FR" sz="2000" dirty="0">
                <a:solidFill>
                  <a:srgbClr val="808080">
                    <a:lumMod val="75000"/>
                  </a:srgbClr>
                </a:solidFill>
                <a:ea typeface="ＭＳ Ｐゴシック" charset="-128"/>
              </a:rPr>
              <a:t>-------------------------------------------------------------</a:t>
            </a:r>
            <a:endParaRPr lang="fr-FR" sz="20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59422" y="6477615"/>
            <a:ext cx="5821680" cy="24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41" tIns="45223" rIns="90441" bIns="45223" numCol="1" anchor="t" anchorCtr="0" compatLnSpc="1">
            <a:prstTxWarp prst="textNoShape">
              <a:avLst/>
            </a:prstTxWarp>
          </a:bodyPr>
          <a:lstStyle/>
          <a:p>
            <a:pPr marL="339293" indent="-339293" algn="ctr" defTabSz="904782" eaLnBrk="0" hangingPunct="0">
              <a:spcBef>
                <a:spcPct val="20000"/>
              </a:spcBef>
              <a:buSzPct val="80000"/>
              <a:defRPr/>
            </a:pPr>
            <a:r>
              <a:rPr lang="en-US" sz="1300" b="1" kern="0" dirty="0" smtClean="0">
                <a:solidFill>
                  <a:schemeClr val="bg1"/>
                </a:solidFill>
                <a:latin typeface="+mn-lt"/>
                <a:ea typeface="+mn-ea"/>
              </a:rPr>
              <a:t>4</a:t>
            </a:r>
            <a:r>
              <a:rPr lang="en-US" sz="1300" b="1" kern="0" baseline="30000" dirty="0" smtClean="0">
                <a:solidFill>
                  <a:schemeClr val="bg1"/>
                </a:solidFill>
                <a:latin typeface="+mn-lt"/>
                <a:ea typeface="+mn-ea"/>
              </a:rPr>
              <a:t>th</a:t>
            </a:r>
            <a:r>
              <a:rPr lang="en-US" sz="1300" b="1" kern="0" dirty="0" smtClean="0">
                <a:solidFill>
                  <a:schemeClr val="bg1"/>
                </a:solidFill>
                <a:latin typeface="+mn-lt"/>
                <a:ea typeface="+mn-ea"/>
              </a:rPr>
              <a:t> Safety Forum – Active Safety Nets,  Brussels    7-8 June 2016 </a:t>
            </a:r>
            <a:endParaRPr lang="en-US" sz="1300" b="1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39293" indent="-339293" defTabSz="904782" eaLnBrk="0" hangingPunct="0">
              <a:spcBef>
                <a:spcPct val="20000"/>
              </a:spcBef>
              <a:buSzPct val="80000"/>
              <a:buBlip>
                <a:blip r:embed="rId6"/>
              </a:buBlip>
              <a:defRPr/>
            </a:pPr>
            <a:endParaRPr lang="th-TH" sz="2800" kern="0" dirty="0">
              <a:solidFill>
                <a:srgbClr val="055685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751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533401" y="-20228"/>
            <a:ext cx="8610599" cy="1008062"/>
          </a:xfrm>
        </p:spPr>
        <p:txBody>
          <a:bodyPr/>
          <a:lstStyle/>
          <a:p>
            <a:pPr algn="ctr" defTabSz="406086">
              <a:defRPr/>
            </a:pPr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</a:rPr>
              <a:t>SAFETY NETS: </a:t>
            </a:r>
            <a:r>
              <a:rPr lang="fr-FR" sz="3600" dirty="0" err="1" smtClean="0">
                <a:solidFill>
                  <a:schemeClr val="bg2"/>
                </a:solidFill>
              </a:rPr>
              <a:t>Risk</a:t>
            </a:r>
            <a:r>
              <a:rPr lang="fr-FR" sz="3600" dirty="0" smtClean="0">
                <a:solidFill>
                  <a:schemeClr val="bg2"/>
                </a:solidFill>
              </a:rPr>
              <a:t> Management</a:t>
            </a:r>
            <a:r>
              <a:rPr lang="fr-FR" sz="3200" dirty="0" smtClean="0">
                <a:solidFill>
                  <a:schemeClr val="bg2"/>
                </a:solidFill>
              </a:rPr>
              <a:t/>
            </a:r>
            <a:br>
              <a:rPr lang="fr-FR" sz="3200" dirty="0" smtClean="0">
                <a:solidFill>
                  <a:schemeClr val="bg2"/>
                </a:solidFill>
              </a:rPr>
            </a:br>
            <a:r>
              <a:rPr lang="fr-FR" altLang="fr-FR" sz="2000" dirty="0">
                <a:solidFill>
                  <a:srgbClr val="808080">
                    <a:lumMod val="75000"/>
                  </a:srgbClr>
                </a:solidFill>
              </a:rPr>
              <a:t>-------------------------------------------------------------</a:t>
            </a:r>
            <a:endParaRPr lang="en-US" sz="3200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66750" y="1044575"/>
            <a:ext cx="8288338" cy="5260975"/>
          </a:xfrm>
        </p:spPr>
        <p:txBody>
          <a:bodyPr/>
          <a:lstStyle/>
          <a:p>
            <a:pPr lvl="1" defTabSz="406086">
              <a:spcAft>
                <a:spcPts val="1010"/>
              </a:spcAft>
              <a:buFont typeface="Wingdings" panose="05000000000000000000" pitchFamily="2" charset="2"/>
              <a:buChar char="q"/>
              <a:defRPr/>
            </a:pPr>
            <a:endParaRPr lang="en-US" sz="1600" dirty="0"/>
          </a:p>
          <a:p>
            <a:pPr lvl="1" defTabSz="406086">
              <a:spcAft>
                <a:spcPts val="1010"/>
              </a:spcAft>
              <a:buFont typeface="Wingdings" panose="05000000000000000000" pitchFamily="2" charset="2"/>
              <a:buChar char="q"/>
              <a:defRPr/>
            </a:pPr>
            <a:r>
              <a:rPr lang="en-US" sz="2800" dirty="0" smtClean="0"/>
              <a:t>RIMCAS (A-SMGCS Level 2)</a:t>
            </a:r>
          </a:p>
          <a:p>
            <a:pPr lvl="1" defTabSz="406086">
              <a:spcAft>
                <a:spcPts val="1010"/>
              </a:spcAft>
              <a:buFont typeface="Wingdings" panose="05000000000000000000" pitchFamily="2" charset="2"/>
              <a:buChar char="q"/>
              <a:defRPr/>
            </a:pPr>
            <a:endParaRPr lang="en-US" sz="2800" dirty="0"/>
          </a:p>
          <a:p>
            <a:pPr marL="57150" indent="0" algn="ctr" defTabSz="406086">
              <a:spcAft>
                <a:spcPts val="1010"/>
              </a:spcAft>
              <a:buNone/>
              <a:defRPr/>
            </a:pPr>
            <a:r>
              <a:rPr lang="en-US" sz="3600" dirty="0" smtClean="0"/>
              <a:t>The conflictual clearances issue</a:t>
            </a:r>
          </a:p>
          <a:p>
            <a:pPr marL="57150" indent="0" algn="ctr" defTabSz="406086">
              <a:spcAft>
                <a:spcPts val="1010"/>
              </a:spcAft>
              <a:buNone/>
              <a:defRPr/>
            </a:pPr>
            <a:endParaRPr lang="en-US" sz="3600" dirty="0"/>
          </a:p>
          <a:p>
            <a:pPr marL="628650" indent="-571500" defTabSz="406086">
              <a:spcAft>
                <a:spcPts val="101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Type I</a:t>
            </a:r>
          </a:p>
          <a:p>
            <a:pPr marL="628650" indent="-571500" defTabSz="406086">
              <a:spcAft>
                <a:spcPts val="1010"/>
              </a:spcAft>
              <a:buFont typeface="Wingdings" panose="05000000000000000000" pitchFamily="2" charset="2"/>
              <a:buChar char="Ø"/>
              <a:defRPr/>
            </a:pPr>
            <a:endParaRPr lang="en-US" sz="2800" dirty="0"/>
          </a:p>
          <a:p>
            <a:pPr marL="628650" indent="-571500" defTabSz="406086">
              <a:spcAft>
                <a:spcPts val="101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Type II</a:t>
            </a:r>
          </a:p>
          <a:p>
            <a:pPr marL="628650" indent="-571500" defTabSz="406086">
              <a:spcAft>
                <a:spcPts val="1010"/>
              </a:spcAft>
              <a:buFont typeface="Wingdings" panose="05000000000000000000" pitchFamily="2" charset="2"/>
              <a:buChar char="Ø"/>
              <a:defRPr/>
            </a:pPr>
            <a:endParaRPr lang="en-US" sz="2800" dirty="0"/>
          </a:p>
          <a:p>
            <a:pPr marL="628650" indent="-571500" defTabSz="406086">
              <a:spcAft>
                <a:spcPts val="101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 smtClean="0"/>
              <a:t>Type III</a:t>
            </a:r>
          </a:p>
          <a:p>
            <a:pPr lvl="1" defTabSz="406086">
              <a:spcAft>
                <a:spcPts val="1010"/>
              </a:spcAft>
              <a:buFont typeface="Wingdings" panose="05000000000000000000" pitchFamily="2" charset="2"/>
              <a:buChar char="q"/>
              <a:defRPr/>
            </a:pPr>
            <a:endParaRPr lang="en-US" sz="1600" dirty="0" smtClean="0"/>
          </a:p>
          <a:p>
            <a:pPr lvl="1" defTabSz="406086">
              <a:spcAft>
                <a:spcPts val="1010"/>
              </a:spcAft>
              <a:buFont typeface="Wingdings" panose="05000000000000000000" pitchFamily="2" charset="2"/>
              <a:buChar char="q"/>
              <a:defRPr/>
            </a:pPr>
            <a:endParaRPr lang="en-US" sz="1600" dirty="0"/>
          </a:p>
          <a:p>
            <a:pPr lvl="1" defTabSz="406086">
              <a:spcAft>
                <a:spcPts val="1010"/>
              </a:spcAft>
              <a:buFont typeface="Wingdings" panose="05000000000000000000" pitchFamily="2" charset="2"/>
              <a:buChar char="q"/>
              <a:defRPr/>
            </a:pPr>
            <a:endParaRPr lang="en-US" sz="1600" dirty="0"/>
          </a:p>
          <a:p>
            <a:pPr marL="342725" indent="-342725" defTabSz="406086">
              <a:spcAft>
                <a:spcPts val="1010"/>
              </a:spcAft>
              <a:defRPr/>
            </a:pPr>
            <a:endParaRPr lang="en-US" sz="2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9422" y="6477615"/>
            <a:ext cx="5821680" cy="24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41" tIns="45223" rIns="90441" bIns="45223" numCol="1" anchor="t" anchorCtr="0" compatLnSpc="1">
            <a:prstTxWarp prst="textNoShape">
              <a:avLst/>
            </a:prstTxWarp>
          </a:bodyPr>
          <a:lstStyle/>
          <a:p>
            <a:pPr marL="339293" indent="-339293" algn="ctr" defTabSz="904782" eaLnBrk="0" hangingPunct="0">
              <a:spcBef>
                <a:spcPct val="20000"/>
              </a:spcBef>
              <a:buSzPct val="80000"/>
              <a:defRPr/>
            </a:pPr>
            <a:r>
              <a:rPr lang="en-US" sz="1300" b="1" kern="0" dirty="0" smtClean="0">
                <a:solidFill>
                  <a:schemeClr val="bg1"/>
                </a:solidFill>
                <a:latin typeface="+mn-lt"/>
                <a:ea typeface="+mn-ea"/>
              </a:rPr>
              <a:t>4</a:t>
            </a:r>
            <a:r>
              <a:rPr lang="en-US" sz="1300" b="1" kern="0" baseline="30000" dirty="0" smtClean="0">
                <a:solidFill>
                  <a:schemeClr val="bg1"/>
                </a:solidFill>
                <a:latin typeface="+mn-lt"/>
                <a:ea typeface="+mn-ea"/>
              </a:rPr>
              <a:t>th</a:t>
            </a:r>
            <a:r>
              <a:rPr lang="en-US" sz="1300" b="1" kern="0" dirty="0" smtClean="0">
                <a:solidFill>
                  <a:schemeClr val="bg1"/>
                </a:solidFill>
                <a:latin typeface="+mn-lt"/>
                <a:ea typeface="+mn-ea"/>
              </a:rPr>
              <a:t> Safety Forum – Active Safety Nets,  Brussels    7-8 June 2016 </a:t>
            </a:r>
            <a:endParaRPr lang="en-US" sz="1300" b="1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39293" indent="-339293" defTabSz="904782" eaLnBrk="0" hangingPunct="0">
              <a:spcBef>
                <a:spcPct val="20000"/>
              </a:spcBef>
              <a:buSzPct val="80000"/>
              <a:buBlip>
                <a:blip r:embed="rId3"/>
              </a:buBlip>
              <a:defRPr/>
            </a:pPr>
            <a:endParaRPr lang="th-TH" sz="2800" kern="0" dirty="0">
              <a:solidFill>
                <a:srgbClr val="055685"/>
              </a:solidFill>
              <a:latin typeface="+mn-lt"/>
              <a:ea typeface="+mn-ea"/>
            </a:endParaRPr>
          </a:p>
        </p:txBody>
      </p:sp>
      <p:pic>
        <p:nvPicPr>
          <p:cNvPr id="11" name="Picture 2" descr="\\Prive\nccdflonje$\Bureau_De_nccdflonje\Article\Type 1 i761_atterrissage  EZY69X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920845"/>
            <a:ext cx="9144000" cy="555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Prive\nccdflonje$\Bureau_De_nccdflonje\Article\RI type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0" y="920845"/>
            <a:ext cx="9144000" cy="55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Prive\nccdflonje$\Bureau_De_nccdflonje\Article\Type 3 afr1887_afr1381_1n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0171"/>
            <a:ext cx="9144000" cy="552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75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98663 -1.85185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4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1.01337 -2.96296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6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1337 0.9439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4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871539" y="0"/>
            <a:ext cx="7880350" cy="1008062"/>
          </a:xfrm>
        </p:spPr>
        <p:txBody>
          <a:bodyPr/>
          <a:lstStyle/>
          <a:p>
            <a:pPr algn="ctr" defTabSz="403820">
              <a:defRPr/>
            </a:pPr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</a:rPr>
              <a:t>PARIS-CDG </a:t>
            </a:r>
            <a:r>
              <a:rPr lang="fr-FR" sz="3600" dirty="0" err="1" smtClean="0">
                <a:solidFill>
                  <a:schemeClr val="bg2">
                    <a:lumMod val="50000"/>
                  </a:schemeClr>
                </a:solidFill>
              </a:rPr>
              <a:t>SKPIs</a:t>
            </a:r>
            <a:r>
              <a:rPr lang="fr-FR" sz="3600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fr-FR" sz="3600" dirty="0" err="1" smtClean="0">
                <a:solidFill>
                  <a:schemeClr val="bg2"/>
                </a:solidFill>
              </a:rPr>
              <a:t>Results</a:t>
            </a:r>
            <a:r>
              <a:rPr lang="fr-FR" sz="3600" dirty="0">
                <a:solidFill>
                  <a:schemeClr val="bg2"/>
                </a:solidFill>
              </a:rPr>
              <a:t/>
            </a:r>
            <a:br>
              <a:rPr lang="fr-FR" sz="3600" dirty="0">
                <a:solidFill>
                  <a:schemeClr val="bg2"/>
                </a:solidFill>
              </a:rPr>
            </a:br>
            <a:r>
              <a:rPr lang="fr-FR" altLang="fr-FR" sz="2000" dirty="0">
                <a:solidFill>
                  <a:srgbClr val="808080">
                    <a:lumMod val="75000"/>
                  </a:srgbClr>
                </a:solidFill>
              </a:rPr>
              <a:t>-------------------------------------------------------------</a:t>
            </a:r>
            <a:endParaRPr lang="en-US" sz="3200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01688" y="955342"/>
            <a:ext cx="6471025" cy="2669601"/>
          </a:xfrm>
        </p:spPr>
        <p:txBody>
          <a:bodyPr/>
          <a:lstStyle/>
          <a:p>
            <a:pPr lvl="1" defTabSz="403820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Separation Minima Infringements</a:t>
            </a:r>
          </a:p>
          <a:p>
            <a:pPr lvl="1" defTabSz="403820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endParaRPr lang="en-US" sz="2800" b="1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defTabSz="403820"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q"/>
              <a:defRPr/>
            </a:pP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Runway Incursions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24331"/>
              </p:ext>
            </p:extLst>
          </p:nvPr>
        </p:nvGraphicFramePr>
        <p:xfrm>
          <a:off x="-6309360" y="1442355"/>
          <a:ext cx="6309360" cy="4365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/>
                <a:gridCol w="1577340"/>
                <a:gridCol w="1577340"/>
                <a:gridCol w="1577340"/>
              </a:tblGrid>
              <a:tr h="6194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Typologie HN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%</a:t>
                      </a:r>
                      <a:endParaRPr lang="fr-FR" dirty="0"/>
                    </a:p>
                  </a:txBody>
                  <a:tcPr/>
                </a:tc>
              </a:tr>
              <a:tr h="52105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Total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1083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- 38 %</a:t>
                      </a:r>
                      <a:endParaRPr lang="fr-FR" dirty="0"/>
                    </a:p>
                  </a:txBody>
                  <a:tcPr/>
                </a:tc>
              </a:tr>
              <a:tr h="52105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HN 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- 58 %</a:t>
                      </a:r>
                      <a:endParaRPr lang="fr-FR" dirty="0"/>
                    </a:p>
                  </a:txBody>
                  <a:tcPr/>
                </a:tc>
              </a:tr>
              <a:tr h="52105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HN 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356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- 70 %</a:t>
                      </a:r>
                      <a:endParaRPr lang="fr-FR" dirty="0"/>
                    </a:p>
                  </a:txBody>
                  <a:tcPr/>
                </a:tc>
              </a:tr>
              <a:tr h="52105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HN 80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172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- 46 %</a:t>
                      </a:r>
                      <a:endParaRPr lang="fr-FR" dirty="0"/>
                    </a:p>
                  </a:txBody>
                  <a:tcPr/>
                </a:tc>
              </a:tr>
              <a:tr h="61943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Significatifs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52105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Majeurs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52105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Mouvements</a:t>
                      </a:r>
                    </a:p>
                    <a:p>
                      <a:pPr algn="ctr"/>
                      <a:r>
                        <a:rPr lang="fr-FR" sz="1200" dirty="0" smtClean="0"/>
                        <a:t>CDG-LB</a:t>
                      </a:r>
                      <a:endParaRPr lang="fr-FR" sz="1200" dirty="0"/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565 146</a:t>
                      </a:r>
                      <a:endParaRPr lang="fr-FR" dirty="0"/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526 672</a:t>
                      </a:r>
                      <a:endParaRPr lang="fr-FR" dirty="0"/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- 6.8 %</a:t>
                      </a:r>
                      <a:endParaRPr lang="fr-FR" dirty="0"/>
                    </a:p>
                  </a:txBody>
                  <a:tcPr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29" y="-5146729"/>
            <a:ext cx="6978007" cy="51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515503"/>
              </p:ext>
            </p:extLst>
          </p:nvPr>
        </p:nvGraphicFramePr>
        <p:xfrm>
          <a:off x="9144000" y="2849569"/>
          <a:ext cx="5486400" cy="3491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640"/>
                <a:gridCol w="1722120"/>
                <a:gridCol w="1691640"/>
              </a:tblGrid>
              <a:tr h="81085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Typologie Incursions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2015</a:t>
                      </a:r>
                      <a:endParaRPr lang="fr-FR" dirty="0"/>
                    </a:p>
                  </a:txBody>
                  <a:tcPr/>
                </a:tc>
              </a:tr>
              <a:tr h="53058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Total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48</a:t>
                      </a:r>
                      <a:endParaRPr lang="fr-FR" dirty="0"/>
                    </a:p>
                  </a:txBody>
                  <a:tcPr/>
                </a:tc>
              </a:tr>
              <a:tr h="59528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Type 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22</a:t>
                      </a:r>
                      <a:endParaRPr lang="fr-FR" dirty="0"/>
                    </a:p>
                  </a:txBody>
                  <a:tcPr/>
                </a:tc>
              </a:tr>
              <a:tr h="522823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Type II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</a:tr>
              <a:tr h="55704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Type III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</a:t>
                      </a:r>
                      <a:endParaRPr lang="fr-FR" dirty="0"/>
                    </a:p>
                  </a:txBody>
                  <a:tcPr/>
                </a:tc>
              </a:tr>
              <a:tr h="474479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Errors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9422" y="6477615"/>
            <a:ext cx="5821680" cy="24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41" tIns="45223" rIns="90441" bIns="45223" numCol="1" anchor="t" anchorCtr="0" compatLnSpc="1">
            <a:prstTxWarp prst="textNoShape">
              <a:avLst/>
            </a:prstTxWarp>
          </a:bodyPr>
          <a:lstStyle/>
          <a:p>
            <a:pPr marL="339293" indent="-339293" algn="ctr" defTabSz="904782" eaLnBrk="0" hangingPunct="0">
              <a:spcBef>
                <a:spcPct val="20000"/>
              </a:spcBef>
              <a:buSzPct val="80000"/>
              <a:defRPr/>
            </a:pPr>
            <a:r>
              <a:rPr lang="en-US" sz="1300" b="1" kern="0" dirty="0" smtClean="0">
                <a:solidFill>
                  <a:schemeClr val="bg1"/>
                </a:solidFill>
                <a:latin typeface="+mn-lt"/>
                <a:ea typeface="+mn-ea"/>
              </a:rPr>
              <a:t>4</a:t>
            </a:r>
            <a:r>
              <a:rPr lang="en-US" sz="1300" b="1" kern="0" baseline="30000" dirty="0" smtClean="0">
                <a:solidFill>
                  <a:schemeClr val="bg1"/>
                </a:solidFill>
                <a:latin typeface="+mn-lt"/>
                <a:ea typeface="+mn-ea"/>
              </a:rPr>
              <a:t>th</a:t>
            </a:r>
            <a:r>
              <a:rPr lang="en-US" sz="1300" b="1" kern="0" dirty="0" smtClean="0">
                <a:solidFill>
                  <a:schemeClr val="bg1"/>
                </a:solidFill>
                <a:latin typeface="+mn-lt"/>
                <a:ea typeface="+mn-ea"/>
              </a:rPr>
              <a:t> Safety Forum – Active Safety Nets,  Brussels    7-8 June 2016 </a:t>
            </a:r>
            <a:endParaRPr lang="en-US" sz="1300" b="1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39293" indent="-339293" defTabSz="904782" eaLnBrk="0" hangingPunct="0">
              <a:spcBef>
                <a:spcPct val="20000"/>
              </a:spcBef>
              <a:buSzPct val="80000"/>
              <a:buBlip>
                <a:blip r:embed="rId4"/>
              </a:buBlip>
              <a:defRPr/>
            </a:pPr>
            <a:endParaRPr lang="th-TH" sz="2800" kern="0" dirty="0">
              <a:solidFill>
                <a:srgbClr val="055685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744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1.48148E-6 L -1.11022E-16 0.95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5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0.85243 -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22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78212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00894" y="0"/>
            <a:ext cx="8343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1" kern="0" dirty="0" smtClean="0">
                <a:solidFill>
                  <a:srgbClr val="808080">
                    <a:lumMod val="50000"/>
                  </a:srgbClr>
                </a:solidFill>
                <a:latin typeface="Liberation Sans"/>
                <a:ea typeface="+mj-ea"/>
                <a:cs typeface="+mj-cs"/>
              </a:rPr>
              <a:t>WAY FORWARD: </a:t>
            </a:r>
            <a:r>
              <a:rPr lang="fr-FR" sz="3600" b="1" i="1" kern="0" dirty="0" err="1" smtClean="0">
                <a:solidFill>
                  <a:srgbClr val="808080"/>
                </a:solidFill>
                <a:latin typeface="Liberation Sans"/>
                <a:ea typeface="+mj-ea"/>
                <a:cs typeface="+mj-cs"/>
              </a:rPr>
              <a:t>Cooperation</a:t>
            </a:r>
            <a:r>
              <a:rPr lang="fr-FR" sz="3600" b="1" i="1" kern="0" dirty="0" smtClean="0">
                <a:solidFill>
                  <a:srgbClr val="808080"/>
                </a:solidFill>
                <a:latin typeface="Liberation Sans"/>
                <a:ea typeface="+mj-ea"/>
                <a:cs typeface="+mj-cs"/>
              </a:rPr>
              <a:t>            </a:t>
            </a:r>
            <a:r>
              <a:rPr lang="fr-FR" altLang="fr-FR" sz="2000" b="1" i="1" kern="0" dirty="0" smtClean="0">
                <a:solidFill>
                  <a:srgbClr val="808080">
                    <a:lumMod val="75000"/>
                  </a:srgbClr>
                </a:solidFill>
                <a:latin typeface="Liberation Sans"/>
                <a:ea typeface="+mj-ea"/>
                <a:cs typeface="+mj-cs"/>
              </a:rPr>
              <a:t>------------------------------------------------------------</a:t>
            </a:r>
            <a:endParaRPr lang="fr-FR" sz="3600" b="1" dirty="0" smtClean="0">
              <a:solidFill>
                <a:srgbClr val="80808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00894" y="809476"/>
            <a:ext cx="7628731" cy="5591324"/>
          </a:xfrm>
          <a:noFill/>
        </p:spPr>
        <p:txBody>
          <a:bodyPr/>
          <a:lstStyle/>
          <a:p>
            <a:pPr lvl="0"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en-US" sz="3200" kern="1200" dirty="0" smtClean="0">
                <a:solidFill>
                  <a:schemeClr val="tx1"/>
                </a:solidFill>
                <a:latin typeface="Calibri"/>
                <a:ea typeface="ＭＳ Ｐゴシック" charset="0"/>
              </a:rPr>
              <a:t>Fulfilling tomorrow’s demands and Challenges:</a:t>
            </a:r>
          </a:p>
          <a:p>
            <a:pPr marL="742775" lvl="1" indent="-342725"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Calibri"/>
                <a:ea typeface="ＭＳ Ｐゴシック" charset="0"/>
              </a:rPr>
              <a:t>ATC new environment and Projects</a:t>
            </a:r>
          </a:p>
          <a:p>
            <a:pPr marL="742775" lvl="1" indent="-342725"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Calibri"/>
                <a:ea typeface="ＭＳ Ｐゴシック" charset="0"/>
              </a:rPr>
              <a:t>Coherent ATC/Cockpit procedures</a:t>
            </a:r>
            <a:endParaRPr lang="en-US" sz="2400" kern="1200" dirty="0">
              <a:solidFill>
                <a:schemeClr val="tx1"/>
              </a:solidFill>
              <a:latin typeface="Calibri"/>
              <a:ea typeface="ＭＳ Ｐゴシック" charset="0"/>
            </a:endParaRPr>
          </a:p>
          <a:p>
            <a:pPr marL="742775" lvl="1" indent="-342725"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Calibri"/>
                <a:ea typeface="ＭＳ Ｐゴシック" charset="0"/>
              </a:rPr>
              <a:t>Shared threats management</a:t>
            </a:r>
          </a:p>
          <a:p>
            <a:pPr marL="742775" lvl="1" indent="-342725"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endParaRPr lang="en-US" sz="3200" kern="1200" dirty="0">
              <a:solidFill>
                <a:schemeClr val="tx1"/>
              </a:solidFill>
              <a:latin typeface="Calibri"/>
              <a:ea typeface="ＭＳ Ｐゴシック" charset="0"/>
            </a:endParaRPr>
          </a:p>
          <a:p>
            <a:pPr marL="285750" lvl="0" indent="-285750" defTabSz="4572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fr-FR" altLang="fr-FR" sz="2400" b="1" kern="1200" dirty="0" err="1" smtClean="0">
                <a:latin typeface="Calibri" pitchFamily="34" charset="0"/>
                <a:ea typeface="ＭＳ Ｐゴシック" pitchFamily="34" charset="-128"/>
              </a:rPr>
              <a:t>Safety</a:t>
            </a:r>
            <a:r>
              <a:rPr lang="fr-FR" altLang="fr-FR" sz="2400" b="1" kern="1200" dirty="0" smtClean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fr-FR" altLang="fr-FR" sz="2400" b="1" kern="1200" dirty="0">
                <a:latin typeface="Calibri" pitchFamily="34" charset="0"/>
                <a:ea typeface="ＭＳ Ｐゴシック" pitchFamily="34" charset="-128"/>
              </a:rPr>
              <a:t>issues have to </a:t>
            </a:r>
            <a:r>
              <a:rPr lang="fr-FR" altLang="fr-FR" sz="2400" b="1" kern="1200" dirty="0" err="1">
                <a:latin typeface="Calibri" pitchFamily="34" charset="0"/>
                <a:ea typeface="ＭＳ Ｐゴシック" pitchFamily="34" charset="-128"/>
              </a:rPr>
              <a:t>be</a:t>
            </a:r>
            <a:r>
              <a:rPr lang="fr-FR" altLang="fr-FR" sz="2400" b="1" kern="12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fr-FR" altLang="fr-FR" sz="2400" b="1" kern="1200" dirty="0" err="1">
                <a:latin typeface="Calibri" pitchFamily="34" charset="0"/>
                <a:ea typeface="ＭＳ Ｐゴシック" pitchFamily="34" charset="-128"/>
              </a:rPr>
              <a:t>shared</a:t>
            </a:r>
            <a:r>
              <a:rPr lang="fr-FR" altLang="fr-FR" sz="2400" b="1" kern="12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fr-FR" altLang="fr-FR" sz="2400" b="1" kern="1200" dirty="0" err="1">
                <a:latin typeface="Calibri" pitchFamily="34" charset="0"/>
                <a:ea typeface="ＭＳ Ｐゴシック" pitchFamily="34" charset="-128"/>
              </a:rPr>
              <a:t>with</a:t>
            </a:r>
            <a:r>
              <a:rPr lang="fr-FR" altLang="fr-FR" sz="2400" b="1" kern="1200" dirty="0">
                <a:latin typeface="Calibri" pitchFamily="34" charset="0"/>
                <a:ea typeface="ＭＳ Ｐゴシック" pitchFamily="34" charset="-128"/>
              </a:rPr>
              <a:t> pilots</a:t>
            </a:r>
          </a:p>
          <a:p>
            <a:pPr marL="285750" lvl="0" indent="-285750" defTabSz="4572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fr-FR" altLang="fr-FR" sz="2400" b="1" kern="1200" dirty="0">
              <a:latin typeface="Calibri" pitchFamily="34" charset="0"/>
              <a:ea typeface="ＭＳ Ｐゴシック" pitchFamily="34" charset="-128"/>
            </a:endParaRPr>
          </a:p>
          <a:p>
            <a:pPr marL="285750" lvl="0" indent="-285750" defTabSz="4572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fr-FR" altLang="fr-FR" sz="2400" b="1" kern="1200" dirty="0" err="1">
                <a:latin typeface="Calibri" pitchFamily="34" charset="0"/>
                <a:ea typeface="ＭＳ Ｐゴシック" pitchFamily="34" charset="-128"/>
              </a:rPr>
              <a:t>Ensure</a:t>
            </a:r>
            <a:r>
              <a:rPr lang="fr-FR" altLang="fr-FR" sz="2400" b="1" kern="1200" dirty="0">
                <a:latin typeface="Calibri" pitchFamily="34" charset="0"/>
                <a:ea typeface="ＭＳ Ｐゴシック" pitchFamily="34" charset="-128"/>
              </a:rPr>
              <a:t>  Pilots and </a:t>
            </a:r>
            <a:r>
              <a:rPr lang="fr-FR" altLang="fr-FR" sz="2400" b="1" kern="1200" dirty="0" err="1">
                <a:latin typeface="Calibri" pitchFamily="34" charset="0"/>
                <a:ea typeface="ＭＳ Ｐゴシック" pitchFamily="34" charset="-128"/>
              </a:rPr>
              <a:t>ATCOs</a:t>
            </a:r>
            <a:r>
              <a:rPr lang="fr-FR" altLang="fr-FR" sz="2400" b="1" kern="12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fr-FR" altLang="fr-FR" sz="2400" b="1" kern="1200" dirty="0" err="1">
                <a:latin typeface="Calibri" pitchFamily="34" charset="0"/>
                <a:ea typeface="ＭＳ Ｐゴシック" pitchFamily="34" charset="-128"/>
              </a:rPr>
              <a:t>work</a:t>
            </a:r>
            <a:r>
              <a:rPr lang="fr-FR" altLang="fr-FR" sz="2400" b="1" kern="12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fr-FR" altLang="fr-FR" sz="2400" b="1" kern="1200" dirty="0" err="1">
                <a:latin typeface="Calibri" pitchFamily="34" charset="0"/>
                <a:ea typeface="ＭＳ Ｐゴシック" pitchFamily="34" charset="-128"/>
              </a:rPr>
              <a:t>together</a:t>
            </a:r>
            <a:r>
              <a:rPr lang="fr-FR" altLang="fr-FR" sz="2400" b="1" kern="1200" dirty="0">
                <a:latin typeface="Calibri" pitchFamily="34" charset="0"/>
                <a:ea typeface="ＭＳ Ｐゴシック" pitchFamily="34" charset="-128"/>
              </a:rPr>
              <a:t> for the </a:t>
            </a:r>
            <a:r>
              <a:rPr lang="fr-FR" altLang="fr-FR" sz="2400" b="1" kern="1200" dirty="0" err="1">
                <a:latin typeface="Calibri" pitchFamily="34" charset="0"/>
                <a:ea typeface="ＭＳ Ｐゴシック" pitchFamily="34" charset="-128"/>
              </a:rPr>
              <a:t>same</a:t>
            </a:r>
            <a:r>
              <a:rPr lang="fr-FR" altLang="fr-FR" sz="2400" b="1" kern="1200" dirty="0">
                <a:latin typeface="Calibri" pitchFamily="34" charset="0"/>
                <a:ea typeface="ＭＳ Ｐゴシック" pitchFamily="34" charset="-128"/>
              </a:rPr>
              <a:t> goal</a:t>
            </a:r>
          </a:p>
          <a:p>
            <a:pPr marL="285750" lvl="0" indent="-285750" defTabSz="4572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fr-FR" altLang="fr-FR" sz="2400" b="1" kern="1200" dirty="0">
              <a:latin typeface="Calibri" pitchFamily="34" charset="0"/>
              <a:ea typeface="ＭＳ Ｐゴシック" pitchFamily="34" charset="-128"/>
            </a:endParaRPr>
          </a:p>
          <a:p>
            <a:pPr marL="285750" lvl="0" indent="-285750" defTabSz="457200" eaLnBrk="1" hangingPunct="1">
              <a:lnSpc>
                <a:spcPct val="100000"/>
              </a:lnSpc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fr-FR" altLang="fr-FR" sz="2400" b="1" kern="1200" dirty="0" err="1">
                <a:latin typeface="Calibri" pitchFamily="34" charset="0"/>
                <a:ea typeface="ＭＳ Ｐゴシック" pitchFamily="34" charset="-128"/>
              </a:rPr>
              <a:t>Ensure</a:t>
            </a:r>
            <a:r>
              <a:rPr lang="fr-FR" altLang="fr-FR" sz="2400" b="1" kern="12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fr-FR" altLang="fr-FR" sz="2400" b="1" kern="1200" dirty="0" err="1">
                <a:latin typeface="Calibri" pitchFamily="34" charset="0"/>
                <a:ea typeface="ＭＳ Ｐゴシック" pitchFamily="34" charset="-128"/>
              </a:rPr>
              <a:t>mutual</a:t>
            </a:r>
            <a:r>
              <a:rPr lang="fr-FR" altLang="fr-FR" sz="2400" b="1" kern="1200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fr-FR" altLang="fr-FR" sz="2400" b="1" kern="1200" dirty="0" err="1">
                <a:latin typeface="Calibri" pitchFamily="34" charset="0"/>
                <a:ea typeface="ＭＳ Ｐゴシック" pitchFamily="34" charset="-128"/>
              </a:rPr>
              <a:t>understanding</a:t>
            </a:r>
            <a:r>
              <a:rPr lang="fr-FR" altLang="fr-FR" sz="2400" b="1" kern="1200" dirty="0">
                <a:latin typeface="Calibri" pitchFamily="34" charset="0"/>
                <a:ea typeface="ＭＳ Ｐゴシック" pitchFamily="34" charset="-128"/>
              </a:rPr>
              <a:t> of situation, </a:t>
            </a:r>
            <a:r>
              <a:rPr lang="fr-FR" altLang="fr-FR" sz="2400" b="1" kern="1200" dirty="0" err="1">
                <a:latin typeface="Calibri" pitchFamily="34" charset="0"/>
                <a:ea typeface="ＭＳ Ｐゴシック" pitchFamily="34" charset="-128"/>
              </a:rPr>
              <a:t>constraints</a:t>
            </a:r>
            <a:r>
              <a:rPr lang="fr-FR" altLang="fr-FR" sz="2400" b="1" kern="1200" dirty="0">
                <a:latin typeface="Calibri" pitchFamily="34" charset="0"/>
                <a:ea typeface="ＭＳ Ｐゴシック" pitchFamily="34" charset="-128"/>
              </a:rPr>
              <a:t> and </a:t>
            </a:r>
            <a:r>
              <a:rPr lang="fr-FR" altLang="fr-FR" sz="2400" b="1" kern="1200" dirty="0" smtClean="0">
                <a:latin typeface="Calibri" pitchFamily="34" charset="0"/>
                <a:ea typeface="ＭＳ Ｐゴシック" pitchFamily="34" charset="-128"/>
              </a:rPr>
              <a:t>challenges</a:t>
            </a:r>
            <a:endParaRPr lang="fr-FR" altLang="fr-FR" sz="2400" b="1" kern="1200" dirty="0">
              <a:latin typeface="Calibri" pitchFamily="34" charset="0"/>
              <a:ea typeface="ＭＳ Ｐゴシック" pitchFamily="34" charset="-128"/>
            </a:endParaRPr>
          </a:p>
          <a:p>
            <a:pPr defTabSz="406086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Symbol"/>
              <a:buChar char="Þ"/>
              <a:defRPr/>
            </a:pPr>
            <a:endParaRPr lang="en-US" sz="2400" kern="1200" dirty="0">
              <a:solidFill>
                <a:schemeClr val="tx1"/>
              </a:solidFill>
              <a:latin typeface="Calibri"/>
              <a:ea typeface="ＭＳ Ｐゴシック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66750" y="-2246769"/>
            <a:ext cx="8477250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 / cockpit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shared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management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major challenge for the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come and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identified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axis of </a:t>
            </a:r>
            <a:r>
              <a:rPr lang="fr-F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improvement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ATC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and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Performance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9422" y="6477615"/>
            <a:ext cx="5821680" cy="24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41" tIns="45223" rIns="90441" bIns="45223" numCol="1" anchor="t" anchorCtr="0" compatLnSpc="1">
            <a:prstTxWarp prst="textNoShape">
              <a:avLst/>
            </a:prstTxWarp>
          </a:bodyPr>
          <a:lstStyle/>
          <a:p>
            <a:pPr marL="339293" indent="-339293" algn="ctr" defTabSz="904782" eaLnBrk="0" hangingPunct="0">
              <a:spcBef>
                <a:spcPct val="20000"/>
              </a:spcBef>
              <a:buSzPct val="80000"/>
              <a:defRPr/>
            </a:pPr>
            <a:r>
              <a:rPr lang="en-US" sz="1300" b="1" kern="0" dirty="0" smtClean="0">
                <a:solidFill>
                  <a:schemeClr val="bg1"/>
                </a:solidFill>
                <a:latin typeface="+mn-lt"/>
                <a:ea typeface="+mn-ea"/>
              </a:rPr>
              <a:t>4</a:t>
            </a:r>
            <a:r>
              <a:rPr lang="en-US" sz="1300" b="1" kern="0" baseline="30000" dirty="0" smtClean="0">
                <a:solidFill>
                  <a:schemeClr val="bg1"/>
                </a:solidFill>
                <a:latin typeface="+mn-lt"/>
                <a:ea typeface="+mn-ea"/>
              </a:rPr>
              <a:t>th</a:t>
            </a:r>
            <a:r>
              <a:rPr lang="en-US" sz="1300" b="1" kern="0" dirty="0" smtClean="0">
                <a:solidFill>
                  <a:schemeClr val="bg1"/>
                </a:solidFill>
                <a:latin typeface="+mn-lt"/>
                <a:ea typeface="+mn-ea"/>
              </a:rPr>
              <a:t> Safety Forum – Active Safety Nets,  Brussels    7-8 June 2016 </a:t>
            </a:r>
            <a:endParaRPr lang="en-US" sz="1300" b="1" kern="0" dirty="0">
              <a:solidFill>
                <a:schemeClr val="bg1"/>
              </a:solidFill>
              <a:latin typeface="+mn-lt"/>
              <a:ea typeface="+mn-ea"/>
            </a:endParaRPr>
          </a:p>
          <a:p>
            <a:pPr marL="339293" indent="-339293" defTabSz="904782" eaLnBrk="0" hangingPunct="0">
              <a:spcBef>
                <a:spcPct val="20000"/>
              </a:spcBef>
              <a:buSzPct val="80000"/>
              <a:buBlip>
                <a:blip r:embed="rId3"/>
              </a:buBlip>
              <a:defRPr/>
            </a:pPr>
            <a:endParaRPr lang="th-TH" sz="2800" kern="0" dirty="0">
              <a:solidFill>
                <a:srgbClr val="055685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177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1.66667E-6 0.932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3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Liberation Sans"/>
        <a:ea typeface=""/>
        <a:cs typeface=""/>
      </a:majorFont>
      <a:minorFont>
        <a:latin typeface="Liberatio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Liberation Sans"/>
        <a:ea typeface=""/>
        <a:cs typeface=""/>
      </a:majorFont>
      <a:minorFont>
        <a:latin typeface="Liberatio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B8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4303</TotalTime>
  <Words>979</Words>
  <Application>Microsoft Office PowerPoint</Application>
  <PresentationFormat>On-screen Show (4:3)</PresentationFormat>
  <Paragraphs>251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3_Modèle par défaut</vt:lpstr>
      <vt:lpstr>1_Modèle par défaut</vt:lpstr>
      <vt:lpstr>4_Modèle par défaut</vt:lpstr>
      <vt:lpstr>DSNA PARIS – CDG</vt:lpstr>
      <vt:lpstr>Outline -------------------------------------------------------------</vt:lpstr>
      <vt:lpstr>Introduction: Challenges ------------------------------------------------------------- </vt:lpstr>
      <vt:lpstr>PowerPoint Presentation</vt:lpstr>
      <vt:lpstr>PowerPoint Presentation</vt:lpstr>
      <vt:lpstr>SAFETY NETS: Risk Perception -------------------------------------------------------------</vt:lpstr>
      <vt:lpstr>SAFETY NETS: Risk Management -------------------------------------------------------------</vt:lpstr>
      <vt:lpstr>PARIS-CDG SKPIs: Results -------------------------------------------------------------</vt:lpstr>
      <vt:lpstr>PowerPoint Presentation</vt:lpstr>
      <vt:lpstr>SAFETY NETS: Threats’ Management -------------------------------------------------------------</vt:lpstr>
      <vt:lpstr>PowerPoint Presentation</vt:lpstr>
      <vt:lpstr>Safety Nets : Conclusion -------------------------------------------------------------</vt:lpstr>
      <vt:lpstr>PowerPoint Presentation</vt:lpstr>
      <vt:lpstr>PowerPoint Presentation</vt:lpstr>
    </vt:vector>
  </TitlesOfParts>
  <Company>DSNA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CDG Safety management organization - Indicators and Issues</dc:title>
  <dc:subject>SIS ECTL</dc:subject>
  <dc:creator>Jean-Marc FLON DSNA /SNA-RP CDG</dc:creator>
  <cp:lastModifiedBy>BOTEZAN Adriana Dana</cp:lastModifiedBy>
  <cp:revision>395</cp:revision>
  <cp:lastPrinted>2014-10-15T14:17:17Z</cp:lastPrinted>
  <dcterms:created xsi:type="dcterms:W3CDTF">2012-01-09T13:36:15Z</dcterms:created>
  <dcterms:modified xsi:type="dcterms:W3CDTF">2016-06-06T11:54:10Z</dcterms:modified>
</cp:coreProperties>
</file>