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71" r:id="rId4"/>
    <p:sldId id="282" r:id="rId5"/>
    <p:sldId id="280" r:id="rId6"/>
    <p:sldId id="274" r:id="rId7"/>
    <p:sldId id="272" r:id="rId8"/>
    <p:sldId id="285" r:id="rId9"/>
    <p:sldId id="284" r:id="rId10"/>
    <p:sldId id="283" r:id="rId11"/>
    <p:sldId id="286" r:id="rId12"/>
    <p:sldId id="275" r:id="rId13"/>
    <p:sldId id="276" r:id="rId14"/>
    <p:sldId id="288" r:id="rId15"/>
    <p:sldId id="287" r:id="rId16"/>
    <p:sldId id="290" r:id="rId17"/>
    <p:sldId id="289" r:id="rId18"/>
    <p:sldId id="277" r:id="rId19"/>
    <p:sldId id="258" r:id="rId20"/>
    <p:sldId id="291" r:id="rId21"/>
    <p:sldId id="278" r:id="rId22"/>
    <p:sldId id="261" r:id="rId23"/>
  </p:sldIdLst>
  <p:sldSz cx="9144000" cy="5143500" type="screen16x9"/>
  <p:notesSz cx="6805613" cy="9944100"/>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1740" y="-612"/>
      </p:cViewPr>
      <p:guideLst>
        <p:guide orient="horz" pos="622"/>
        <p:guide orient="horz" pos="2845"/>
        <p:guide pos="158"/>
        <p:guide pos="442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fs.corp\Organization\CUSTOMERSERVICE\SLON\1-ROPS\4-LIBRARY\Safety%20Reports\IATA%20Safety%20Report\IATA%202010-2014%20Runway%20Safety%20Accident%20Analysis%20Re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fs.corp\Organization\CUSTOMERSERVICE\SLON\1-ROPS\4-LIBRARY\Safety%20Reports\IATA%20Safety%20Report\IATA%202010-2014%20Runway%20Safety%20Accident%20Analysis%20Repo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fs.corp\Organization\CUSTOMERSERVICE\SLON\1-ROPS\4-LIBRARY\Safety%20Reports\IATA%20Safety%20Report\IATA%202010-2014%20Runway%20Safety%20Accident%20Analysis%20Report.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Runway Excursion Accidents</a:t>
            </a:r>
          </a:p>
        </c:rich>
      </c:tx>
      <c:layout/>
      <c:overlay val="0"/>
    </c:title>
    <c:autoTitleDeleted val="0"/>
    <c:plotArea>
      <c:layout>
        <c:manualLayout>
          <c:layoutTarget val="inner"/>
          <c:xMode val="edge"/>
          <c:yMode val="edge"/>
          <c:x val="0.10302395833333333"/>
          <c:y val="0.15953395061728395"/>
          <c:w val="0.87272256944444448"/>
          <c:h val="0.66128734567901237"/>
        </c:manualLayout>
      </c:layout>
      <c:barChart>
        <c:barDir val="col"/>
        <c:grouping val="clustered"/>
        <c:varyColors val="0"/>
        <c:ser>
          <c:idx val="0"/>
          <c:order val="0"/>
          <c:tx>
            <c:strRef>
              <c:f>Sheet1!$A$2</c:f>
              <c:strCache>
                <c:ptCount val="1"/>
                <c:pt idx="0">
                  <c:v>Runway Excursion Accident</c:v>
                </c:pt>
              </c:strCache>
            </c:strRef>
          </c:tx>
          <c:invertIfNegative val="0"/>
          <c:cat>
            <c:numRef>
              <c:f>Sheet1!$B$1:$F$1</c:f>
              <c:numCache>
                <c:formatCode>General</c:formatCode>
                <c:ptCount val="5"/>
                <c:pt idx="0">
                  <c:v>2010</c:v>
                </c:pt>
                <c:pt idx="1">
                  <c:v>2011</c:v>
                </c:pt>
                <c:pt idx="2">
                  <c:v>2012</c:v>
                </c:pt>
                <c:pt idx="3">
                  <c:v>2013</c:v>
                </c:pt>
                <c:pt idx="4">
                  <c:v>2014</c:v>
                </c:pt>
              </c:numCache>
            </c:numRef>
          </c:cat>
          <c:val>
            <c:numRef>
              <c:f>Sheet1!$B$2:$F$2</c:f>
              <c:numCache>
                <c:formatCode>General</c:formatCode>
                <c:ptCount val="5"/>
                <c:pt idx="0">
                  <c:v>18</c:v>
                </c:pt>
                <c:pt idx="1">
                  <c:v>16</c:v>
                </c:pt>
                <c:pt idx="2">
                  <c:v>21</c:v>
                </c:pt>
                <c:pt idx="3">
                  <c:v>17</c:v>
                </c:pt>
                <c:pt idx="4">
                  <c:v>15</c:v>
                </c:pt>
              </c:numCache>
            </c:numRef>
          </c:val>
        </c:ser>
        <c:dLbls>
          <c:showLegendKey val="0"/>
          <c:showVal val="0"/>
          <c:showCatName val="0"/>
          <c:showSerName val="0"/>
          <c:showPercent val="0"/>
          <c:showBubbleSize val="0"/>
        </c:dLbls>
        <c:gapWidth val="150"/>
        <c:axId val="151147264"/>
        <c:axId val="151204992"/>
      </c:barChart>
      <c:catAx>
        <c:axId val="151147264"/>
        <c:scaling>
          <c:orientation val="minMax"/>
        </c:scaling>
        <c:delete val="0"/>
        <c:axPos val="b"/>
        <c:numFmt formatCode="General" sourceLinked="1"/>
        <c:majorTickMark val="out"/>
        <c:minorTickMark val="none"/>
        <c:tickLblPos val="nextTo"/>
        <c:crossAx val="151204992"/>
        <c:crosses val="autoZero"/>
        <c:auto val="1"/>
        <c:lblAlgn val="ctr"/>
        <c:lblOffset val="100"/>
        <c:noMultiLvlLbl val="0"/>
      </c:catAx>
      <c:valAx>
        <c:axId val="151204992"/>
        <c:scaling>
          <c:orientation val="minMax"/>
        </c:scaling>
        <c:delete val="0"/>
        <c:axPos val="l"/>
        <c:majorGridlines/>
        <c:title>
          <c:tx>
            <c:rich>
              <a:bodyPr rot="-5400000" vert="horz"/>
              <a:lstStyle/>
              <a:p>
                <a:pPr>
                  <a:defRPr/>
                </a:pPr>
                <a:r>
                  <a:rPr lang="en-US" dirty="0"/>
                  <a:t>Number of Accidents</a:t>
                </a:r>
              </a:p>
            </c:rich>
          </c:tx>
          <c:layout/>
          <c:overlay val="0"/>
        </c:title>
        <c:numFmt formatCode="General" sourceLinked="1"/>
        <c:majorTickMark val="out"/>
        <c:minorTickMark val="none"/>
        <c:tickLblPos val="nextTo"/>
        <c:crossAx val="151147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Runway Excursion Accidents</a:t>
            </a:r>
          </a:p>
        </c:rich>
      </c:tx>
      <c:layout/>
      <c:overlay val="0"/>
    </c:title>
    <c:autoTitleDeleted val="0"/>
    <c:plotArea>
      <c:layout>
        <c:manualLayout>
          <c:layoutTarget val="inner"/>
          <c:xMode val="edge"/>
          <c:yMode val="edge"/>
          <c:x val="0.10302395833333333"/>
          <c:y val="0.15953395061728395"/>
          <c:w val="0.87272256944444448"/>
          <c:h val="0.66103950617283946"/>
        </c:manualLayout>
      </c:layout>
      <c:barChart>
        <c:barDir val="col"/>
        <c:grouping val="stacked"/>
        <c:varyColors val="0"/>
        <c:ser>
          <c:idx val="0"/>
          <c:order val="0"/>
          <c:tx>
            <c:strRef>
              <c:f>Sheet1!$A$10</c:f>
              <c:strCache>
                <c:ptCount val="1"/>
                <c:pt idx="0">
                  <c:v>Jet</c:v>
                </c:pt>
              </c:strCache>
            </c:strRef>
          </c:tx>
          <c:invertIfNegative val="0"/>
          <c:cat>
            <c:numRef>
              <c:f>Sheet1!$B$9:$F$9</c:f>
              <c:numCache>
                <c:formatCode>General</c:formatCode>
                <c:ptCount val="5"/>
                <c:pt idx="0">
                  <c:v>2010</c:v>
                </c:pt>
                <c:pt idx="1">
                  <c:v>2011</c:v>
                </c:pt>
                <c:pt idx="2">
                  <c:v>2012</c:v>
                </c:pt>
                <c:pt idx="3">
                  <c:v>2013</c:v>
                </c:pt>
                <c:pt idx="4">
                  <c:v>2014</c:v>
                </c:pt>
              </c:numCache>
            </c:numRef>
          </c:cat>
          <c:val>
            <c:numRef>
              <c:f>Sheet1!$B$10:$F$10</c:f>
              <c:numCache>
                <c:formatCode>General</c:formatCode>
                <c:ptCount val="5"/>
                <c:pt idx="0">
                  <c:v>14</c:v>
                </c:pt>
                <c:pt idx="1">
                  <c:v>11</c:v>
                </c:pt>
                <c:pt idx="2">
                  <c:v>8</c:v>
                </c:pt>
                <c:pt idx="3">
                  <c:v>6</c:v>
                </c:pt>
                <c:pt idx="4">
                  <c:v>8</c:v>
                </c:pt>
              </c:numCache>
            </c:numRef>
          </c:val>
        </c:ser>
        <c:ser>
          <c:idx val="1"/>
          <c:order val="1"/>
          <c:tx>
            <c:strRef>
              <c:f>Sheet1!$A$11</c:f>
              <c:strCache>
                <c:ptCount val="1"/>
                <c:pt idx="0">
                  <c:v>Turboprop</c:v>
                </c:pt>
              </c:strCache>
            </c:strRef>
          </c:tx>
          <c:invertIfNegative val="0"/>
          <c:cat>
            <c:numRef>
              <c:f>Sheet1!$B$9:$F$9</c:f>
              <c:numCache>
                <c:formatCode>General</c:formatCode>
                <c:ptCount val="5"/>
                <c:pt idx="0">
                  <c:v>2010</c:v>
                </c:pt>
                <c:pt idx="1">
                  <c:v>2011</c:v>
                </c:pt>
                <c:pt idx="2">
                  <c:v>2012</c:v>
                </c:pt>
                <c:pt idx="3">
                  <c:v>2013</c:v>
                </c:pt>
                <c:pt idx="4">
                  <c:v>2014</c:v>
                </c:pt>
              </c:numCache>
            </c:numRef>
          </c:cat>
          <c:val>
            <c:numRef>
              <c:f>Sheet1!$B$11:$F$11</c:f>
              <c:numCache>
                <c:formatCode>General</c:formatCode>
                <c:ptCount val="5"/>
                <c:pt idx="0">
                  <c:v>4</c:v>
                </c:pt>
                <c:pt idx="1">
                  <c:v>5</c:v>
                </c:pt>
                <c:pt idx="2">
                  <c:v>13</c:v>
                </c:pt>
                <c:pt idx="3">
                  <c:v>11</c:v>
                </c:pt>
                <c:pt idx="4">
                  <c:v>7</c:v>
                </c:pt>
              </c:numCache>
            </c:numRef>
          </c:val>
        </c:ser>
        <c:dLbls>
          <c:showLegendKey val="0"/>
          <c:showVal val="0"/>
          <c:showCatName val="0"/>
          <c:showSerName val="0"/>
          <c:showPercent val="0"/>
          <c:showBubbleSize val="0"/>
        </c:dLbls>
        <c:gapWidth val="150"/>
        <c:overlap val="100"/>
        <c:axId val="165109760"/>
        <c:axId val="165111680"/>
      </c:barChart>
      <c:catAx>
        <c:axId val="165109760"/>
        <c:scaling>
          <c:orientation val="minMax"/>
        </c:scaling>
        <c:delete val="0"/>
        <c:axPos val="b"/>
        <c:numFmt formatCode="General" sourceLinked="1"/>
        <c:majorTickMark val="out"/>
        <c:minorTickMark val="none"/>
        <c:tickLblPos val="nextTo"/>
        <c:crossAx val="165111680"/>
        <c:crosses val="autoZero"/>
        <c:auto val="1"/>
        <c:lblAlgn val="ctr"/>
        <c:lblOffset val="100"/>
        <c:noMultiLvlLbl val="0"/>
      </c:catAx>
      <c:valAx>
        <c:axId val="165111680"/>
        <c:scaling>
          <c:orientation val="minMax"/>
        </c:scaling>
        <c:delete val="0"/>
        <c:axPos val="l"/>
        <c:majorGridlines/>
        <c:title>
          <c:tx>
            <c:rich>
              <a:bodyPr rot="-5400000" vert="horz"/>
              <a:lstStyle/>
              <a:p>
                <a:pPr>
                  <a:defRPr/>
                </a:pPr>
                <a:r>
                  <a:rPr lang="en-US" dirty="0"/>
                  <a:t>Number of Accidents</a:t>
                </a:r>
              </a:p>
            </c:rich>
          </c:tx>
          <c:layout/>
          <c:overlay val="0"/>
        </c:title>
        <c:numFmt formatCode="General" sourceLinked="1"/>
        <c:majorTickMark val="out"/>
        <c:minorTickMark val="none"/>
        <c:tickLblPos val="nextTo"/>
        <c:crossAx val="16510976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endParaRPr lang="en-US" dirty="0"/>
          </a:p>
        </c:rich>
      </c:tx>
      <c:layout/>
      <c:overlay val="0"/>
    </c:title>
    <c:autoTitleDeleted val="0"/>
    <c:plotArea>
      <c:layout/>
      <c:barChart>
        <c:barDir val="col"/>
        <c:grouping val="percentStacked"/>
        <c:varyColors val="0"/>
        <c:ser>
          <c:idx val="0"/>
          <c:order val="0"/>
          <c:tx>
            <c:strRef>
              <c:f>Sheet1!$A$10</c:f>
              <c:strCache>
                <c:ptCount val="1"/>
                <c:pt idx="0">
                  <c:v>Jet</c:v>
                </c:pt>
              </c:strCache>
            </c:strRef>
          </c:tx>
          <c:invertIfNegative val="0"/>
          <c:cat>
            <c:strRef>
              <c:f>Sheet1!$G$9</c:f>
              <c:strCache>
                <c:ptCount val="1"/>
                <c:pt idx="0">
                  <c:v>Total</c:v>
                </c:pt>
              </c:strCache>
            </c:strRef>
          </c:cat>
          <c:val>
            <c:numRef>
              <c:f>Sheet1!$G$10</c:f>
              <c:numCache>
                <c:formatCode>General</c:formatCode>
                <c:ptCount val="1"/>
                <c:pt idx="0">
                  <c:v>47</c:v>
                </c:pt>
              </c:numCache>
            </c:numRef>
          </c:val>
        </c:ser>
        <c:ser>
          <c:idx val="1"/>
          <c:order val="1"/>
          <c:tx>
            <c:strRef>
              <c:f>Sheet1!$A$11</c:f>
              <c:strCache>
                <c:ptCount val="1"/>
                <c:pt idx="0">
                  <c:v>Turboprop</c:v>
                </c:pt>
              </c:strCache>
            </c:strRef>
          </c:tx>
          <c:invertIfNegative val="0"/>
          <c:cat>
            <c:strRef>
              <c:f>Sheet1!$G$9</c:f>
              <c:strCache>
                <c:ptCount val="1"/>
                <c:pt idx="0">
                  <c:v>Total</c:v>
                </c:pt>
              </c:strCache>
            </c:strRef>
          </c:cat>
          <c:val>
            <c:numRef>
              <c:f>Sheet1!$G$11</c:f>
              <c:numCache>
                <c:formatCode>General</c:formatCode>
                <c:ptCount val="1"/>
                <c:pt idx="0">
                  <c:v>40</c:v>
                </c:pt>
              </c:numCache>
            </c:numRef>
          </c:val>
        </c:ser>
        <c:dLbls>
          <c:showLegendKey val="0"/>
          <c:showVal val="0"/>
          <c:showCatName val="0"/>
          <c:showSerName val="0"/>
          <c:showPercent val="0"/>
          <c:showBubbleSize val="0"/>
        </c:dLbls>
        <c:gapWidth val="150"/>
        <c:overlap val="100"/>
        <c:axId val="185943168"/>
        <c:axId val="185945472"/>
      </c:barChart>
      <c:catAx>
        <c:axId val="185943168"/>
        <c:scaling>
          <c:orientation val="minMax"/>
        </c:scaling>
        <c:delete val="0"/>
        <c:axPos val="b"/>
        <c:majorTickMark val="out"/>
        <c:minorTickMark val="none"/>
        <c:tickLblPos val="nextTo"/>
        <c:crossAx val="185945472"/>
        <c:crosses val="autoZero"/>
        <c:auto val="1"/>
        <c:lblAlgn val="ctr"/>
        <c:lblOffset val="100"/>
        <c:noMultiLvlLbl val="0"/>
      </c:catAx>
      <c:valAx>
        <c:axId val="185945472"/>
        <c:scaling>
          <c:orientation val="minMax"/>
        </c:scaling>
        <c:delete val="0"/>
        <c:axPos val="l"/>
        <c:majorGridlines/>
        <c:numFmt formatCode="0%" sourceLinked="1"/>
        <c:majorTickMark val="out"/>
        <c:minorTickMark val="none"/>
        <c:tickLblPos val="nextTo"/>
        <c:crossAx val="1859431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txPr>
              <a:bodyPr/>
              <a:lstStyle/>
              <a:p>
                <a:pPr>
                  <a:defRPr sz="1400" b="1">
                    <a:solidFill>
                      <a:schemeClr val="bg1"/>
                    </a:solidFill>
                  </a:defRPr>
                </a:pPr>
                <a:endParaRPr lang="en-US"/>
              </a:p>
            </c:txPr>
            <c:showLegendKey val="0"/>
            <c:showVal val="0"/>
            <c:showCatName val="0"/>
            <c:showSerName val="0"/>
            <c:showPercent val="1"/>
            <c:showBubbleSize val="0"/>
            <c:separator>
</c:separator>
            <c:showLeaderLines val="1"/>
          </c:dLbls>
          <c:cat>
            <c:strRef>
              <c:f>Sheet1!$A$2:$A$3</c:f>
              <c:strCache>
                <c:ptCount val="2"/>
                <c:pt idx="0">
                  <c:v>Overrun</c:v>
                </c:pt>
                <c:pt idx="1">
                  <c:v>Veer-Off</c:v>
                </c:pt>
              </c:strCache>
            </c:strRef>
          </c:cat>
          <c:val>
            <c:numRef>
              <c:f>Sheet1!$B$2:$B$3</c:f>
              <c:numCache>
                <c:formatCode>General</c:formatCode>
                <c:ptCount val="2"/>
                <c:pt idx="0">
                  <c:v>25</c:v>
                </c:pt>
                <c:pt idx="1">
                  <c:v>20</c:v>
                </c:pt>
              </c:numCache>
            </c:numRef>
          </c:val>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CC0F8-AF41-49C0-913D-344DB1D74B7F}" type="doc">
      <dgm:prSet loTypeId="urn:microsoft.com/office/officeart/2005/8/layout/hChevron3" loCatId="process" qsTypeId="urn:microsoft.com/office/officeart/2005/8/quickstyle/simple1" qsCatId="simple" csTypeId="urn:microsoft.com/office/officeart/2005/8/colors/accent1_2" csCatId="accent1" phldr="1"/>
      <dgm:spPr>
        <a:scene3d>
          <a:camera prst="orthographicFront">
            <a:rot lat="0" lon="0" rev="16200000"/>
          </a:camera>
          <a:lightRig rig="threePt" dir="t"/>
        </a:scene3d>
      </dgm:spPr>
      <dgm:t>
        <a:bodyPr/>
        <a:lstStyle/>
        <a:p>
          <a:endParaRPr lang="en-GB"/>
        </a:p>
      </dgm:t>
    </dgm:pt>
    <dgm:pt modelId="{3F551A03-5D2B-45A5-9376-813E69DDB898}">
      <dgm:prSet phldrT="[Text]"/>
      <dgm:spPr>
        <a:solidFill>
          <a:srgbClr val="48A9C5"/>
        </a:solidFill>
      </dgm:spPr>
      <dgm:t>
        <a:bodyPr/>
        <a:lstStyle/>
        <a:p>
          <a:r>
            <a:rPr lang="en-GB" b="1" dirty="0" smtClean="0">
              <a:latin typeface="Arial" panose="020B0604020202020204" pitchFamily="34" charset="0"/>
              <a:cs typeface="Arial" panose="020B0604020202020204" pitchFamily="34" charset="0"/>
            </a:rPr>
            <a:t>Go-Around</a:t>
          </a:r>
          <a:endParaRPr lang="en-GB" b="1" dirty="0">
            <a:latin typeface="Arial" panose="020B0604020202020204" pitchFamily="34" charset="0"/>
            <a:cs typeface="Arial" panose="020B0604020202020204" pitchFamily="34" charset="0"/>
          </a:endParaRPr>
        </a:p>
      </dgm:t>
    </dgm:pt>
    <dgm:pt modelId="{C13B0680-4644-4848-8756-579E554C8E26}" type="parTrans" cxnId="{4CB21574-3DC5-466A-96E8-E0CF7576E4BC}">
      <dgm:prSet/>
      <dgm:spPr/>
      <dgm:t>
        <a:bodyPr/>
        <a:lstStyle/>
        <a:p>
          <a:endParaRPr lang="en-GB" b="1">
            <a:latin typeface="Calibri" pitchFamily="34" charset="0"/>
          </a:endParaRPr>
        </a:p>
      </dgm:t>
    </dgm:pt>
    <dgm:pt modelId="{40B2E3BF-ED48-4D26-A056-DB34EB3DA812}" type="sibTrans" cxnId="{4CB21574-3DC5-466A-96E8-E0CF7576E4BC}">
      <dgm:prSet/>
      <dgm:spPr/>
      <dgm:t>
        <a:bodyPr/>
        <a:lstStyle/>
        <a:p>
          <a:endParaRPr lang="en-GB" b="1">
            <a:latin typeface="Calibri" pitchFamily="34" charset="0"/>
          </a:endParaRPr>
        </a:p>
      </dgm:t>
    </dgm:pt>
    <dgm:pt modelId="{A39C7A2E-7E63-4F26-A6F5-2545A46B7D94}">
      <dgm:prSet phldrT="[Text]"/>
      <dgm:spPr>
        <a:solidFill>
          <a:srgbClr val="48A9C5"/>
        </a:solidFill>
      </dgm:spPr>
      <dgm:t>
        <a:bodyPr/>
        <a:lstStyle/>
        <a:p>
          <a:r>
            <a:rPr lang="en-GB" b="1" dirty="0" smtClean="0">
              <a:latin typeface="Arial" panose="020B0604020202020204" pitchFamily="34" charset="0"/>
              <a:cs typeface="Arial" panose="020B0604020202020204" pitchFamily="34" charset="0"/>
            </a:rPr>
            <a:t>Max Braking</a:t>
          </a:r>
        </a:p>
        <a:p>
          <a:r>
            <a:rPr lang="en-GB" b="1" dirty="0" smtClean="0">
              <a:latin typeface="Arial" panose="020B0604020202020204" pitchFamily="34" charset="0"/>
              <a:cs typeface="Arial" panose="020B0604020202020204" pitchFamily="34" charset="0"/>
            </a:rPr>
            <a:t>Max Reverse</a:t>
          </a:r>
          <a:endParaRPr lang="en-GB" b="1" dirty="0">
            <a:latin typeface="Arial" panose="020B0604020202020204" pitchFamily="34" charset="0"/>
            <a:cs typeface="Arial" panose="020B0604020202020204" pitchFamily="34" charset="0"/>
          </a:endParaRPr>
        </a:p>
      </dgm:t>
    </dgm:pt>
    <dgm:pt modelId="{BAA27996-7E20-4534-B4A8-6C87797C8D81}" type="parTrans" cxnId="{05D31958-81F8-4950-8D20-5D46B334F747}">
      <dgm:prSet/>
      <dgm:spPr/>
      <dgm:t>
        <a:bodyPr/>
        <a:lstStyle/>
        <a:p>
          <a:endParaRPr lang="en-GB" b="1">
            <a:latin typeface="Calibri" pitchFamily="34" charset="0"/>
          </a:endParaRPr>
        </a:p>
      </dgm:t>
    </dgm:pt>
    <dgm:pt modelId="{B953357C-0BEF-4546-A98B-CBBFDDAA5CDE}" type="sibTrans" cxnId="{05D31958-81F8-4950-8D20-5D46B334F747}">
      <dgm:prSet/>
      <dgm:spPr/>
      <dgm:t>
        <a:bodyPr/>
        <a:lstStyle/>
        <a:p>
          <a:endParaRPr lang="en-GB" b="1">
            <a:latin typeface="Calibri" pitchFamily="34" charset="0"/>
          </a:endParaRPr>
        </a:p>
      </dgm:t>
    </dgm:pt>
    <dgm:pt modelId="{EFAAF063-65D4-480F-8EB8-A3BA856CF7B4}" type="pres">
      <dgm:prSet presAssocID="{F67CC0F8-AF41-49C0-913D-344DB1D74B7F}" presName="Name0" presStyleCnt="0">
        <dgm:presLayoutVars>
          <dgm:dir/>
          <dgm:resizeHandles val="exact"/>
        </dgm:presLayoutVars>
      </dgm:prSet>
      <dgm:spPr/>
      <dgm:t>
        <a:bodyPr/>
        <a:lstStyle/>
        <a:p>
          <a:endParaRPr lang="en-GB"/>
        </a:p>
      </dgm:t>
    </dgm:pt>
    <dgm:pt modelId="{6F09B1DE-1AAB-4F45-A67E-4081813954AD}" type="pres">
      <dgm:prSet presAssocID="{3F551A03-5D2B-45A5-9376-813E69DDB898}" presName="parTxOnly" presStyleLbl="node1" presStyleIdx="0" presStyleCnt="2">
        <dgm:presLayoutVars>
          <dgm:bulletEnabled val="1"/>
        </dgm:presLayoutVars>
      </dgm:prSet>
      <dgm:spPr/>
      <dgm:t>
        <a:bodyPr/>
        <a:lstStyle/>
        <a:p>
          <a:endParaRPr lang="en-GB"/>
        </a:p>
      </dgm:t>
    </dgm:pt>
    <dgm:pt modelId="{B947C8DE-0B76-429B-BE09-A11BA36E8ABE}" type="pres">
      <dgm:prSet presAssocID="{40B2E3BF-ED48-4D26-A056-DB34EB3DA812}" presName="parSpace" presStyleCnt="0"/>
      <dgm:spPr/>
    </dgm:pt>
    <dgm:pt modelId="{0ACD3D7E-7DA1-4517-BBF2-88D2408CBBEA}" type="pres">
      <dgm:prSet presAssocID="{A39C7A2E-7E63-4F26-A6F5-2545A46B7D94}" presName="parTxOnly" presStyleLbl="node1" presStyleIdx="1" presStyleCnt="2">
        <dgm:presLayoutVars>
          <dgm:bulletEnabled val="1"/>
        </dgm:presLayoutVars>
      </dgm:prSet>
      <dgm:spPr/>
      <dgm:t>
        <a:bodyPr/>
        <a:lstStyle/>
        <a:p>
          <a:endParaRPr lang="en-GB"/>
        </a:p>
      </dgm:t>
    </dgm:pt>
  </dgm:ptLst>
  <dgm:cxnLst>
    <dgm:cxn modelId="{D0240062-994E-4890-8087-0F2715F1E8CB}" type="presOf" srcId="{3F551A03-5D2B-45A5-9376-813E69DDB898}" destId="{6F09B1DE-1AAB-4F45-A67E-4081813954AD}" srcOrd="0" destOrd="0" presId="urn:microsoft.com/office/officeart/2005/8/layout/hChevron3"/>
    <dgm:cxn modelId="{93FA4C48-8DED-4C5E-9EC7-C7812BDC8BE0}" type="presOf" srcId="{F67CC0F8-AF41-49C0-913D-344DB1D74B7F}" destId="{EFAAF063-65D4-480F-8EB8-A3BA856CF7B4}" srcOrd="0" destOrd="0" presId="urn:microsoft.com/office/officeart/2005/8/layout/hChevron3"/>
    <dgm:cxn modelId="{EA976F08-76E4-436E-813A-8F9FFA7ADC97}" type="presOf" srcId="{A39C7A2E-7E63-4F26-A6F5-2545A46B7D94}" destId="{0ACD3D7E-7DA1-4517-BBF2-88D2408CBBEA}" srcOrd="0" destOrd="0" presId="urn:microsoft.com/office/officeart/2005/8/layout/hChevron3"/>
    <dgm:cxn modelId="{4CB21574-3DC5-466A-96E8-E0CF7576E4BC}" srcId="{F67CC0F8-AF41-49C0-913D-344DB1D74B7F}" destId="{3F551A03-5D2B-45A5-9376-813E69DDB898}" srcOrd="0" destOrd="0" parTransId="{C13B0680-4644-4848-8756-579E554C8E26}" sibTransId="{40B2E3BF-ED48-4D26-A056-DB34EB3DA812}"/>
    <dgm:cxn modelId="{05D31958-81F8-4950-8D20-5D46B334F747}" srcId="{F67CC0F8-AF41-49C0-913D-344DB1D74B7F}" destId="{A39C7A2E-7E63-4F26-A6F5-2545A46B7D94}" srcOrd="1" destOrd="0" parTransId="{BAA27996-7E20-4534-B4A8-6C87797C8D81}" sibTransId="{B953357C-0BEF-4546-A98B-CBBFDDAA5CDE}"/>
    <dgm:cxn modelId="{66DD8FAF-024C-489F-ABD0-B1520824E08C}" type="presParOf" srcId="{EFAAF063-65D4-480F-8EB8-A3BA856CF7B4}" destId="{6F09B1DE-1AAB-4F45-A67E-4081813954AD}" srcOrd="0" destOrd="0" presId="urn:microsoft.com/office/officeart/2005/8/layout/hChevron3"/>
    <dgm:cxn modelId="{47EDD5C8-CC46-45CB-AA67-6902AC72FCD1}" type="presParOf" srcId="{EFAAF063-65D4-480F-8EB8-A3BA856CF7B4}" destId="{B947C8DE-0B76-429B-BE09-A11BA36E8ABE}" srcOrd="1" destOrd="0" presId="urn:microsoft.com/office/officeart/2005/8/layout/hChevron3"/>
    <dgm:cxn modelId="{36ED2E85-2EF2-4C84-B196-8B5A5EAD0CD3}" type="presParOf" srcId="{EFAAF063-65D4-480F-8EB8-A3BA856CF7B4}" destId="{0ACD3D7E-7DA1-4517-BBF2-88D2408CBBEA}"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EF106-FFCF-41B5-A2D8-194FCBE19508}" type="doc">
      <dgm:prSet loTypeId="urn:microsoft.com/office/officeart/2005/8/layout/arrow2" loCatId="process" qsTypeId="urn:microsoft.com/office/officeart/2005/8/quickstyle/simple4" qsCatId="simple" csTypeId="urn:microsoft.com/office/officeart/2005/8/colors/accent1_2" csCatId="accent1" phldr="1"/>
      <dgm:spPr/>
    </dgm:pt>
    <dgm:pt modelId="{4F4F1D8F-6726-49A2-838B-03ABC80C30E2}">
      <dgm:prSet phldrT="[Texte]"/>
      <dgm:spPr/>
      <dgm:t>
        <a:bodyPr/>
        <a:lstStyle/>
        <a:p>
          <a:r>
            <a:rPr lang="en-US" b="1" dirty="0" smtClean="0"/>
            <a:t>Prototype - </a:t>
          </a:r>
          <a:r>
            <a:rPr lang="en-GB" b="1" dirty="0" smtClean="0"/>
            <a:t> 2004</a:t>
          </a:r>
          <a:endParaRPr lang="en-GB" b="1" dirty="0"/>
        </a:p>
      </dgm:t>
    </dgm:pt>
    <dgm:pt modelId="{570F9EE4-7FEC-4C1A-A318-B8A86ED2D3CF}" type="parTrans" cxnId="{7686FFA4-BC9F-4AA4-848D-3E6E37018D3E}">
      <dgm:prSet/>
      <dgm:spPr/>
      <dgm:t>
        <a:bodyPr/>
        <a:lstStyle/>
        <a:p>
          <a:endParaRPr lang="en-GB"/>
        </a:p>
      </dgm:t>
    </dgm:pt>
    <dgm:pt modelId="{6C8C51AF-3C95-4381-A99C-524E57710800}" type="sibTrans" cxnId="{7686FFA4-BC9F-4AA4-848D-3E6E37018D3E}">
      <dgm:prSet/>
      <dgm:spPr/>
      <dgm:t>
        <a:bodyPr/>
        <a:lstStyle/>
        <a:p>
          <a:endParaRPr lang="en-GB"/>
        </a:p>
      </dgm:t>
    </dgm:pt>
    <dgm:pt modelId="{878493A1-FD09-4B44-BC83-A3EF885BDA35}">
      <dgm:prSet phldrT="[Texte]"/>
      <dgm:spPr/>
      <dgm:t>
        <a:bodyPr/>
        <a:lstStyle/>
        <a:p>
          <a:r>
            <a:rPr lang="en-GB" b="1" dirty="0" smtClean="0"/>
            <a:t>A380 - 2009</a:t>
          </a:r>
        </a:p>
      </dgm:t>
    </dgm:pt>
    <dgm:pt modelId="{762CED80-FFDD-4B03-9451-8F6132E46027}" type="parTrans" cxnId="{126625A1-9B4C-4A15-BC3C-7431FD2E01E4}">
      <dgm:prSet/>
      <dgm:spPr/>
      <dgm:t>
        <a:bodyPr/>
        <a:lstStyle/>
        <a:p>
          <a:endParaRPr lang="en-GB"/>
        </a:p>
      </dgm:t>
    </dgm:pt>
    <dgm:pt modelId="{6AD3B4E8-FF6E-4997-AF5E-FB77FEEE7955}" type="sibTrans" cxnId="{126625A1-9B4C-4A15-BC3C-7431FD2E01E4}">
      <dgm:prSet/>
      <dgm:spPr/>
      <dgm:t>
        <a:bodyPr/>
        <a:lstStyle/>
        <a:p>
          <a:endParaRPr lang="en-GB"/>
        </a:p>
      </dgm:t>
    </dgm:pt>
    <dgm:pt modelId="{3F979691-DD6D-4834-AD1E-F0E6488E2516}">
      <dgm:prSet phldrT="[Texte]"/>
      <dgm:spPr/>
      <dgm:t>
        <a:bodyPr/>
        <a:lstStyle/>
        <a:p>
          <a:r>
            <a:rPr lang="en-GB" b="1" dirty="0" smtClean="0"/>
            <a:t>A320 - 2013</a:t>
          </a:r>
          <a:endParaRPr lang="en-GB" b="1" dirty="0"/>
        </a:p>
      </dgm:t>
    </dgm:pt>
    <dgm:pt modelId="{56562F8D-50C6-4ABE-B7F8-4CAF0D139273}" type="parTrans" cxnId="{199DE168-AFF8-4570-AF34-FC746741ACB1}">
      <dgm:prSet/>
      <dgm:spPr/>
      <dgm:t>
        <a:bodyPr/>
        <a:lstStyle/>
        <a:p>
          <a:endParaRPr lang="en-GB"/>
        </a:p>
      </dgm:t>
    </dgm:pt>
    <dgm:pt modelId="{026B7296-4126-4A15-8581-23E54C40931A}" type="sibTrans" cxnId="{199DE168-AFF8-4570-AF34-FC746741ACB1}">
      <dgm:prSet/>
      <dgm:spPr/>
      <dgm:t>
        <a:bodyPr/>
        <a:lstStyle/>
        <a:p>
          <a:endParaRPr lang="en-GB"/>
        </a:p>
      </dgm:t>
    </dgm:pt>
    <dgm:pt modelId="{7DB0B9C1-4293-4BB9-B6C2-A1ECAE5E07B3}">
      <dgm:prSet phldrT="[Texte]"/>
      <dgm:spPr/>
      <dgm:t>
        <a:bodyPr/>
        <a:lstStyle/>
        <a:p>
          <a:r>
            <a:rPr lang="en-GB" b="1" dirty="0" smtClean="0"/>
            <a:t>A350 - 2014</a:t>
          </a:r>
          <a:endParaRPr lang="en-GB" b="1" dirty="0"/>
        </a:p>
      </dgm:t>
    </dgm:pt>
    <dgm:pt modelId="{4687E7CA-F9AF-4459-8E46-09374448D1B4}" type="parTrans" cxnId="{4AF23AFE-01F5-417E-84B5-C20209A6B237}">
      <dgm:prSet/>
      <dgm:spPr/>
      <dgm:t>
        <a:bodyPr/>
        <a:lstStyle/>
        <a:p>
          <a:endParaRPr lang="en-GB"/>
        </a:p>
      </dgm:t>
    </dgm:pt>
    <dgm:pt modelId="{BB908698-46C9-4874-B071-B6469C070319}" type="sibTrans" cxnId="{4AF23AFE-01F5-417E-84B5-C20209A6B237}">
      <dgm:prSet/>
      <dgm:spPr/>
      <dgm:t>
        <a:bodyPr/>
        <a:lstStyle/>
        <a:p>
          <a:endParaRPr lang="en-GB"/>
        </a:p>
      </dgm:t>
    </dgm:pt>
    <dgm:pt modelId="{888A7390-1EFC-4664-989F-D2EA39FDA9BB}">
      <dgm:prSet phldrT="[Texte]"/>
      <dgm:spPr/>
      <dgm:t>
        <a:bodyPr/>
        <a:lstStyle/>
        <a:p>
          <a:r>
            <a:rPr lang="en-GB" b="1" dirty="0" smtClean="0"/>
            <a:t>A330 - 2015</a:t>
          </a:r>
          <a:endParaRPr lang="en-GB" b="1" dirty="0"/>
        </a:p>
      </dgm:t>
    </dgm:pt>
    <dgm:pt modelId="{F79FDB85-6BAD-49B1-991F-A538406E77EB}" type="parTrans" cxnId="{D2596481-1AD6-4BA7-8E1D-FA2F6463E6B9}">
      <dgm:prSet/>
      <dgm:spPr/>
      <dgm:t>
        <a:bodyPr/>
        <a:lstStyle/>
        <a:p>
          <a:endParaRPr lang="en-GB"/>
        </a:p>
      </dgm:t>
    </dgm:pt>
    <dgm:pt modelId="{5ADC805F-6452-4D33-944F-7FCBA76EFAC4}" type="sibTrans" cxnId="{D2596481-1AD6-4BA7-8E1D-FA2F6463E6B9}">
      <dgm:prSet/>
      <dgm:spPr/>
      <dgm:t>
        <a:bodyPr/>
        <a:lstStyle/>
        <a:p>
          <a:endParaRPr lang="en-GB"/>
        </a:p>
      </dgm:t>
    </dgm:pt>
    <dgm:pt modelId="{BC1BED68-97D6-4DFD-B862-C75191CACB36}" type="pres">
      <dgm:prSet presAssocID="{E9AEF106-FFCF-41B5-A2D8-194FCBE19508}" presName="arrowDiagram" presStyleCnt="0">
        <dgm:presLayoutVars>
          <dgm:chMax val="5"/>
          <dgm:dir/>
          <dgm:resizeHandles val="exact"/>
        </dgm:presLayoutVars>
      </dgm:prSet>
      <dgm:spPr/>
    </dgm:pt>
    <dgm:pt modelId="{DC59C303-A0BE-4865-B528-0C03048C6702}" type="pres">
      <dgm:prSet presAssocID="{E9AEF106-FFCF-41B5-A2D8-194FCBE19508}" presName="arrow" presStyleLbl="bgShp" presStyleIdx="0" presStyleCnt="1"/>
      <dgm:spPr/>
    </dgm:pt>
    <dgm:pt modelId="{E6256BE7-511A-4272-87AE-7AF385F31BC6}" type="pres">
      <dgm:prSet presAssocID="{E9AEF106-FFCF-41B5-A2D8-194FCBE19508}" presName="arrowDiagram5" presStyleCnt="0"/>
      <dgm:spPr/>
    </dgm:pt>
    <dgm:pt modelId="{8B63C47A-D8B4-4FD4-8D99-EC4F148D2F9B}" type="pres">
      <dgm:prSet presAssocID="{4F4F1D8F-6726-49A2-838B-03ABC80C30E2}" presName="bullet5a" presStyleLbl="node1" presStyleIdx="0" presStyleCnt="5"/>
      <dgm:spPr/>
    </dgm:pt>
    <dgm:pt modelId="{9E9E0139-B3B5-47AD-82B3-3291C8B57832}" type="pres">
      <dgm:prSet presAssocID="{4F4F1D8F-6726-49A2-838B-03ABC80C30E2}" presName="textBox5a" presStyleLbl="revTx" presStyleIdx="0" presStyleCnt="5" custScaleX="243368" custScaleY="36579" custLinFactNeighborX="72332" custLinFactNeighborY="-18915">
        <dgm:presLayoutVars>
          <dgm:bulletEnabled val="1"/>
        </dgm:presLayoutVars>
      </dgm:prSet>
      <dgm:spPr/>
      <dgm:t>
        <a:bodyPr/>
        <a:lstStyle/>
        <a:p>
          <a:endParaRPr lang="en-GB"/>
        </a:p>
      </dgm:t>
    </dgm:pt>
    <dgm:pt modelId="{2C55B2C4-0A43-43E5-85B6-59A65EA74265}" type="pres">
      <dgm:prSet presAssocID="{878493A1-FD09-4B44-BC83-A3EF885BDA35}" presName="bullet5b" presStyleLbl="node1" presStyleIdx="1" presStyleCnt="5"/>
      <dgm:spPr/>
    </dgm:pt>
    <dgm:pt modelId="{2BBCC5C6-10FA-4FD5-B273-0939DB9432C9}" type="pres">
      <dgm:prSet presAssocID="{878493A1-FD09-4B44-BC83-A3EF885BDA35}" presName="textBox5b" presStyleLbl="revTx" presStyleIdx="1" presStyleCnt="5" custScaleX="126802" custScaleY="18945" custLinFactNeighborX="20243" custLinFactNeighborY="-26086">
        <dgm:presLayoutVars>
          <dgm:bulletEnabled val="1"/>
        </dgm:presLayoutVars>
      </dgm:prSet>
      <dgm:spPr/>
      <dgm:t>
        <a:bodyPr/>
        <a:lstStyle/>
        <a:p>
          <a:endParaRPr lang="en-GB"/>
        </a:p>
      </dgm:t>
    </dgm:pt>
    <dgm:pt modelId="{6ADEB17C-A13A-4AD1-843D-A97AE78644F6}" type="pres">
      <dgm:prSet presAssocID="{3F979691-DD6D-4834-AD1E-F0E6488E2516}" presName="bullet5c" presStyleLbl="node1" presStyleIdx="2" presStyleCnt="5"/>
      <dgm:spPr/>
    </dgm:pt>
    <dgm:pt modelId="{BCE7C133-FA50-414A-8213-1CF752F9FBA2}" type="pres">
      <dgm:prSet presAssocID="{3F979691-DD6D-4834-AD1E-F0E6488E2516}" presName="textBox5c" presStyleLbl="revTx" presStyleIdx="2" presStyleCnt="5" custScaleY="19425" custLinFactNeighborX="-5561" custLinFactNeighborY="-24567">
        <dgm:presLayoutVars>
          <dgm:bulletEnabled val="1"/>
        </dgm:presLayoutVars>
      </dgm:prSet>
      <dgm:spPr/>
      <dgm:t>
        <a:bodyPr/>
        <a:lstStyle/>
        <a:p>
          <a:endParaRPr lang="en-GB"/>
        </a:p>
      </dgm:t>
    </dgm:pt>
    <dgm:pt modelId="{D36C0AAC-2534-45DA-B452-E3232F871A35}" type="pres">
      <dgm:prSet presAssocID="{7DB0B9C1-4293-4BB9-B6C2-A1ECAE5E07B3}" presName="bullet5d" presStyleLbl="node1" presStyleIdx="3" presStyleCnt="5"/>
      <dgm:spPr/>
    </dgm:pt>
    <dgm:pt modelId="{CF513031-1CD6-4FDE-809A-0040EFDC7B34}" type="pres">
      <dgm:prSet presAssocID="{7DB0B9C1-4293-4BB9-B6C2-A1ECAE5E07B3}" presName="textBox5d" presStyleLbl="revTx" presStyleIdx="3" presStyleCnt="5" custScaleY="15517" custLinFactNeighborX="-2830" custLinFactNeighborY="-26839">
        <dgm:presLayoutVars>
          <dgm:bulletEnabled val="1"/>
        </dgm:presLayoutVars>
      </dgm:prSet>
      <dgm:spPr/>
      <dgm:t>
        <a:bodyPr/>
        <a:lstStyle/>
        <a:p>
          <a:endParaRPr lang="en-GB"/>
        </a:p>
      </dgm:t>
    </dgm:pt>
    <dgm:pt modelId="{0A132656-AB63-4614-A129-40550FFBC97E}" type="pres">
      <dgm:prSet presAssocID="{888A7390-1EFC-4664-989F-D2EA39FDA9BB}" presName="bullet5e" presStyleLbl="node1" presStyleIdx="4" presStyleCnt="5"/>
      <dgm:spPr/>
    </dgm:pt>
    <dgm:pt modelId="{2812D4F0-A0AD-4A7C-8678-AC5CE5CF5D44}" type="pres">
      <dgm:prSet presAssocID="{888A7390-1EFC-4664-989F-D2EA39FDA9BB}" presName="textBox5e" presStyleLbl="revTx" presStyleIdx="4" presStyleCnt="5" custScaleY="12838" custLinFactNeighborX="50472" custLinFactNeighborY="-29377">
        <dgm:presLayoutVars>
          <dgm:bulletEnabled val="1"/>
        </dgm:presLayoutVars>
      </dgm:prSet>
      <dgm:spPr/>
      <dgm:t>
        <a:bodyPr/>
        <a:lstStyle/>
        <a:p>
          <a:endParaRPr lang="en-GB"/>
        </a:p>
      </dgm:t>
    </dgm:pt>
  </dgm:ptLst>
  <dgm:cxnLst>
    <dgm:cxn modelId="{FEF7E600-130D-4B78-B039-F1203B78AB54}" type="presOf" srcId="{3F979691-DD6D-4834-AD1E-F0E6488E2516}" destId="{BCE7C133-FA50-414A-8213-1CF752F9FBA2}" srcOrd="0" destOrd="0" presId="urn:microsoft.com/office/officeart/2005/8/layout/arrow2"/>
    <dgm:cxn modelId="{5DD0DE3B-E8F4-45AB-850F-1B41B6FE59C9}" type="presOf" srcId="{888A7390-1EFC-4664-989F-D2EA39FDA9BB}" destId="{2812D4F0-A0AD-4A7C-8678-AC5CE5CF5D44}" srcOrd="0" destOrd="0" presId="urn:microsoft.com/office/officeart/2005/8/layout/arrow2"/>
    <dgm:cxn modelId="{126625A1-9B4C-4A15-BC3C-7431FD2E01E4}" srcId="{E9AEF106-FFCF-41B5-A2D8-194FCBE19508}" destId="{878493A1-FD09-4B44-BC83-A3EF885BDA35}" srcOrd="1" destOrd="0" parTransId="{762CED80-FFDD-4B03-9451-8F6132E46027}" sibTransId="{6AD3B4E8-FF6E-4997-AF5E-FB77FEEE7955}"/>
    <dgm:cxn modelId="{ADFF4703-646B-4AE9-959D-CC07ED52320F}" type="presOf" srcId="{7DB0B9C1-4293-4BB9-B6C2-A1ECAE5E07B3}" destId="{CF513031-1CD6-4FDE-809A-0040EFDC7B34}" srcOrd="0" destOrd="0" presId="urn:microsoft.com/office/officeart/2005/8/layout/arrow2"/>
    <dgm:cxn modelId="{7686FFA4-BC9F-4AA4-848D-3E6E37018D3E}" srcId="{E9AEF106-FFCF-41B5-A2D8-194FCBE19508}" destId="{4F4F1D8F-6726-49A2-838B-03ABC80C30E2}" srcOrd="0" destOrd="0" parTransId="{570F9EE4-7FEC-4C1A-A318-B8A86ED2D3CF}" sibTransId="{6C8C51AF-3C95-4381-A99C-524E57710800}"/>
    <dgm:cxn modelId="{D2596481-1AD6-4BA7-8E1D-FA2F6463E6B9}" srcId="{E9AEF106-FFCF-41B5-A2D8-194FCBE19508}" destId="{888A7390-1EFC-4664-989F-D2EA39FDA9BB}" srcOrd="4" destOrd="0" parTransId="{F79FDB85-6BAD-49B1-991F-A538406E77EB}" sibTransId="{5ADC805F-6452-4D33-944F-7FCBA76EFAC4}"/>
    <dgm:cxn modelId="{725641FA-A9F0-4A3C-B160-8B9F2630E925}" type="presOf" srcId="{4F4F1D8F-6726-49A2-838B-03ABC80C30E2}" destId="{9E9E0139-B3B5-47AD-82B3-3291C8B57832}" srcOrd="0" destOrd="0" presId="urn:microsoft.com/office/officeart/2005/8/layout/arrow2"/>
    <dgm:cxn modelId="{036478EB-210E-4BB9-A7A7-D237B2B77B39}" type="presOf" srcId="{878493A1-FD09-4B44-BC83-A3EF885BDA35}" destId="{2BBCC5C6-10FA-4FD5-B273-0939DB9432C9}" srcOrd="0" destOrd="0" presId="urn:microsoft.com/office/officeart/2005/8/layout/arrow2"/>
    <dgm:cxn modelId="{66116B82-A0F0-43F2-960F-1A308FBBD33D}" type="presOf" srcId="{E9AEF106-FFCF-41B5-A2D8-194FCBE19508}" destId="{BC1BED68-97D6-4DFD-B862-C75191CACB36}" srcOrd="0" destOrd="0" presId="urn:microsoft.com/office/officeart/2005/8/layout/arrow2"/>
    <dgm:cxn modelId="{199DE168-AFF8-4570-AF34-FC746741ACB1}" srcId="{E9AEF106-FFCF-41B5-A2D8-194FCBE19508}" destId="{3F979691-DD6D-4834-AD1E-F0E6488E2516}" srcOrd="2" destOrd="0" parTransId="{56562F8D-50C6-4ABE-B7F8-4CAF0D139273}" sibTransId="{026B7296-4126-4A15-8581-23E54C40931A}"/>
    <dgm:cxn modelId="{4AF23AFE-01F5-417E-84B5-C20209A6B237}" srcId="{E9AEF106-FFCF-41B5-A2D8-194FCBE19508}" destId="{7DB0B9C1-4293-4BB9-B6C2-A1ECAE5E07B3}" srcOrd="3" destOrd="0" parTransId="{4687E7CA-F9AF-4459-8E46-09374448D1B4}" sibTransId="{BB908698-46C9-4874-B071-B6469C070319}"/>
    <dgm:cxn modelId="{25ED89B3-9F7A-4190-A2C2-5DF8F5E0B12C}" type="presParOf" srcId="{BC1BED68-97D6-4DFD-B862-C75191CACB36}" destId="{DC59C303-A0BE-4865-B528-0C03048C6702}" srcOrd="0" destOrd="0" presId="urn:microsoft.com/office/officeart/2005/8/layout/arrow2"/>
    <dgm:cxn modelId="{95684191-2D44-4C3E-90FB-DA51E398D141}" type="presParOf" srcId="{BC1BED68-97D6-4DFD-B862-C75191CACB36}" destId="{E6256BE7-511A-4272-87AE-7AF385F31BC6}" srcOrd="1" destOrd="0" presId="urn:microsoft.com/office/officeart/2005/8/layout/arrow2"/>
    <dgm:cxn modelId="{0C00B28F-2F00-4525-A119-61BCA662E568}" type="presParOf" srcId="{E6256BE7-511A-4272-87AE-7AF385F31BC6}" destId="{8B63C47A-D8B4-4FD4-8D99-EC4F148D2F9B}" srcOrd="0" destOrd="0" presId="urn:microsoft.com/office/officeart/2005/8/layout/arrow2"/>
    <dgm:cxn modelId="{0FE13ABA-8DA1-4C3F-9A16-3DFD0E672A27}" type="presParOf" srcId="{E6256BE7-511A-4272-87AE-7AF385F31BC6}" destId="{9E9E0139-B3B5-47AD-82B3-3291C8B57832}" srcOrd="1" destOrd="0" presId="urn:microsoft.com/office/officeart/2005/8/layout/arrow2"/>
    <dgm:cxn modelId="{B85E2F95-DD13-4D8D-97ED-639A8139F4AC}" type="presParOf" srcId="{E6256BE7-511A-4272-87AE-7AF385F31BC6}" destId="{2C55B2C4-0A43-43E5-85B6-59A65EA74265}" srcOrd="2" destOrd="0" presId="urn:microsoft.com/office/officeart/2005/8/layout/arrow2"/>
    <dgm:cxn modelId="{EE2A814B-40C1-4359-ACDF-773052C3B7C3}" type="presParOf" srcId="{E6256BE7-511A-4272-87AE-7AF385F31BC6}" destId="{2BBCC5C6-10FA-4FD5-B273-0939DB9432C9}" srcOrd="3" destOrd="0" presId="urn:microsoft.com/office/officeart/2005/8/layout/arrow2"/>
    <dgm:cxn modelId="{AF0D91AA-B411-42F5-9DA3-7E1196EB50FD}" type="presParOf" srcId="{E6256BE7-511A-4272-87AE-7AF385F31BC6}" destId="{6ADEB17C-A13A-4AD1-843D-A97AE78644F6}" srcOrd="4" destOrd="0" presId="urn:microsoft.com/office/officeart/2005/8/layout/arrow2"/>
    <dgm:cxn modelId="{DD63D97A-578E-4B8E-9A21-28FF3D0DE9CC}" type="presParOf" srcId="{E6256BE7-511A-4272-87AE-7AF385F31BC6}" destId="{BCE7C133-FA50-414A-8213-1CF752F9FBA2}" srcOrd="5" destOrd="0" presId="urn:microsoft.com/office/officeart/2005/8/layout/arrow2"/>
    <dgm:cxn modelId="{E4B42DD7-099D-4093-BEBC-FF2348CAE8A9}" type="presParOf" srcId="{E6256BE7-511A-4272-87AE-7AF385F31BC6}" destId="{D36C0AAC-2534-45DA-B452-E3232F871A35}" srcOrd="6" destOrd="0" presId="urn:microsoft.com/office/officeart/2005/8/layout/arrow2"/>
    <dgm:cxn modelId="{71860EEA-BE98-450C-8420-5E855DF86851}" type="presParOf" srcId="{E6256BE7-511A-4272-87AE-7AF385F31BC6}" destId="{CF513031-1CD6-4FDE-809A-0040EFDC7B34}" srcOrd="7" destOrd="0" presId="urn:microsoft.com/office/officeart/2005/8/layout/arrow2"/>
    <dgm:cxn modelId="{22882BFE-37A3-4E3D-9964-0796060C5D40}" type="presParOf" srcId="{E6256BE7-511A-4272-87AE-7AF385F31BC6}" destId="{0A132656-AB63-4614-A129-40550FFBC97E}" srcOrd="8" destOrd="0" presId="urn:microsoft.com/office/officeart/2005/8/layout/arrow2"/>
    <dgm:cxn modelId="{495B9DB1-3E1D-4FD5-9C23-7D07D433D389}" type="presParOf" srcId="{E6256BE7-511A-4272-87AE-7AF385F31BC6}" destId="{2812D4F0-A0AD-4A7C-8678-AC5CE5CF5D4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42136-C68F-481A-B360-3C77DF8474CA}" type="doc">
      <dgm:prSet loTypeId="urn:microsoft.com/office/officeart/2005/8/layout/process1" loCatId="process" qsTypeId="urn:microsoft.com/office/officeart/2005/8/quickstyle/simple1" qsCatId="simple" csTypeId="urn:microsoft.com/office/officeart/2005/8/colors/accent5_3" csCatId="accent5" phldr="1"/>
      <dgm:spPr/>
    </dgm:pt>
    <dgm:pt modelId="{2BD11379-ACF2-4B16-BB20-24838D7FEDAE}">
      <dgm:prSet phldrT="[Text]"/>
      <dgm:spPr/>
      <dgm:t>
        <a:bodyPr/>
        <a:lstStyle/>
        <a:p>
          <a:r>
            <a:rPr lang="en-US" dirty="0" smtClean="0"/>
            <a:t>Data Exchange</a:t>
          </a:r>
          <a:endParaRPr lang="en-GB" dirty="0"/>
        </a:p>
      </dgm:t>
    </dgm:pt>
    <dgm:pt modelId="{17FDBAB9-FBD1-4AC7-A63A-6F22BCFE1B1A}" type="parTrans" cxnId="{A4A0C89E-145C-4762-A946-F05DE3E11FF5}">
      <dgm:prSet/>
      <dgm:spPr/>
      <dgm:t>
        <a:bodyPr/>
        <a:lstStyle/>
        <a:p>
          <a:endParaRPr lang="en-GB"/>
        </a:p>
      </dgm:t>
    </dgm:pt>
    <dgm:pt modelId="{C5E611C2-3977-47D1-B56B-C0086E2B0497}" type="sibTrans" cxnId="{A4A0C89E-145C-4762-A946-F05DE3E11FF5}">
      <dgm:prSet/>
      <dgm:spPr/>
      <dgm:t>
        <a:bodyPr/>
        <a:lstStyle/>
        <a:p>
          <a:endParaRPr lang="en-GB"/>
        </a:p>
      </dgm:t>
    </dgm:pt>
    <dgm:pt modelId="{5874BC21-BDDD-4872-9BA0-268CA75966E0}">
      <dgm:prSet phldrT="[Text]"/>
      <dgm:spPr/>
      <dgm:t>
        <a:bodyPr/>
        <a:lstStyle/>
        <a:p>
          <a:r>
            <a:rPr lang="en-US" dirty="0" smtClean="0"/>
            <a:t>Airbus Analysis</a:t>
          </a:r>
          <a:endParaRPr lang="en-GB" dirty="0"/>
        </a:p>
      </dgm:t>
    </dgm:pt>
    <dgm:pt modelId="{61892A21-A789-44FC-9ECB-4E8996D3F5F4}" type="parTrans" cxnId="{FB2E58AA-44FC-4C12-840E-ED27BF36F536}">
      <dgm:prSet/>
      <dgm:spPr/>
      <dgm:t>
        <a:bodyPr/>
        <a:lstStyle/>
        <a:p>
          <a:endParaRPr lang="en-GB"/>
        </a:p>
      </dgm:t>
    </dgm:pt>
    <dgm:pt modelId="{019AE965-F9C1-489B-89F6-77C8E583AFA4}" type="sibTrans" cxnId="{FB2E58AA-44FC-4C12-840E-ED27BF36F536}">
      <dgm:prSet/>
      <dgm:spPr/>
      <dgm:t>
        <a:bodyPr/>
        <a:lstStyle/>
        <a:p>
          <a:endParaRPr lang="en-GB"/>
        </a:p>
      </dgm:t>
    </dgm:pt>
    <dgm:pt modelId="{AE17BA36-790E-467C-9A37-8700E868FF32}">
      <dgm:prSet phldrT="[Text]"/>
      <dgm:spPr/>
      <dgm:t>
        <a:bodyPr/>
        <a:lstStyle/>
        <a:p>
          <a:r>
            <a:rPr lang="en-US" dirty="0" smtClean="0"/>
            <a:t>Debrief with Airline</a:t>
          </a:r>
          <a:endParaRPr lang="en-GB" dirty="0"/>
        </a:p>
      </dgm:t>
    </dgm:pt>
    <dgm:pt modelId="{B8B09EE7-0A32-4BE1-9AB8-4B58B5257F31}" type="parTrans" cxnId="{6A8A3788-63C4-4953-A7F4-074C6634A826}">
      <dgm:prSet/>
      <dgm:spPr/>
      <dgm:t>
        <a:bodyPr/>
        <a:lstStyle/>
        <a:p>
          <a:endParaRPr lang="en-GB"/>
        </a:p>
      </dgm:t>
    </dgm:pt>
    <dgm:pt modelId="{2D519A76-027F-44B7-A3F3-C5F79917BF0F}" type="sibTrans" cxnId="{6A8A3788-63C4-4953-A7F4-074C6634A826}">
      <dgm:prSet/>
      <dgm:spPr/>
      <dgm:t>
        <a:bodyPr/>
        <a:lstStyle/>
        <a:p>
          <a:endParaRPr lang="en-GB"/>
        </a:p>
      </dgm:t>
    </dgm:pt>
    <dgm:pt modelId="{C235147E-8893-4930-A070-0C9B3C73D675}">
      <dgm:prSet phldrT="[Text]"/>
      <dgm:spPr/>
      <dgm:t>
        <a:bodyPr/>
        <a:lstStyle/>
        <a:p>
          <a:r>
            <a:rPr lang="en-US" dirty="0" smtClean="0"/>
            <a:t>Design Optimization</a:t>
          </a:r>
          <a:endParaRPr lang="en-GB" dirty="0"/>
        </a:p>
      </dgm:t>
    </dgm:pt>
    <dgm:pt modelId="{4038A005-3297-453D-9C7D-0E46521328DC}" type="parTrans" cxnId="{1F5EE7B5-52E3-4843-BAC3-9E452070A1B5}">
      <dgm:prSet/>
      <dgm:spPr/>
      <dgm:t>
        <a:bodyPr/>
        <a:lstStyle/>
        <a:p>
          <a:endParaRPr lang="en-GB"/>
        </a:p>
      </dgm:t>
    </dgm:pt>
    <dgm:pt modelId="{9BE4AA6D-B87D-4582-933C-9A71186FD4C8}" type="sibTrans" cxnId="{1F5EE7B5-52E3-4843-BAC3-9E452070A1B5}">
      <dgm:prSet/>
      <dgm:spPr/>
      <dgm:t>
        <a:bodyPr/>
        <a:lstStyle/>
        <a:p>
          <a:endParaRPr lang="en-GB"/>
        </a:p>
      </dgm:t>
    </dgm:pt>
    <dgm:pt modelId="{17B3F415-4C97-46F7-BCE1-D038BF96B2B0}" type="pres">
      <dgm:prSet presAssocID="{93B42136-C68F-481A-B360-3C77DF8474CA}" presName="Name0" presStyleCnt="0">
        <dgm:presLayoutVars>
          <dgm:dir/>
          <dgm:resizeHandles val="exact"/>
        </dgm:presLayoutVars>
      </dgm:prSet>
      <dgm:spPr/>
    </dgm:pt>
    <dgm:pt modelId="{33438690-023A-4654-B14C-99D21CF0304F}" type="pres">
      <dgm:prSet presAssocID="{2BD11379-ACF2-4B16-BB20-24838D7FEDAE}" presName="node" presStyleLbl="node1" presStyleIdx="0" presStyleCnt="4">
        <dgm:presLayoutVars>
          <dgm:bulletEnabled val="1"/>
        </dgm:presLayoutVars>
      </dgm:prSet>
      <dgm:spPr/>
      <dgm:t>
        <a:bodyPr/>
        <a:lstStyle/>
        <a:p>
          <a:endParaRPr lang="en-GB"/>
        </a:p>
      </dgm:t>
    </dgm:pt>
    <dgm:pt modelId="{D63026A3-7C65-4587-B1AD-83BC324D9464}" type="pres">
      <dgm:prSet presAssocID="{C5E611C2-3977-47D1-B56B-C0086E2B0497}" presName="sibTrans" presStyleLbl="sibTrans2D1" presStyleIdx="0" presStyleCnt="3"/>
      <dgm:spPr/>
      <dgm:t>
        <a:bodyPr/>
        <a:lstStyle/>
        <a:p>
          <a:endParaRPr lang="en-GB"/>
        </a:p>
      </dgm:t>
    </dgm:pt>
    <dgm:pt modelId="{16AB8B37-8987-416E-AAC3-056981CE86F8}" type="pres">
      <dgm:prSet presAssocID="{C5E611C2-3977-47D1-B56B-C0086E2B0497}" presName="connectorText" presStyleLbl="sibTrans2D1" presStyleIdx="0" presStyleCnt="3"/>
      <dgm:spPr/>
      <dgm:t>
        <a:bodyPr/>
        <a:lstStyle/>
        <a:p>
          <a:endParaRPr lang="en-GB"/>
        </a:p>
      </dgm:t>
    </dgm:pt>
    <dgm:pt modelId="{886D3579-72BC-4E8F-BBFB-19A014D48405}" type="pres">
      <dgm:prSet presAssocID="{5874BC21-BDDD-4872-9BA0-268CA75966E0}" presName="node" presStyleLbl="node1" presStyleIdx="1" presStyleCnt="4">
        <dgm:presLayoutVars>
          <dgm:bulletEnabled val="1"/>
        </dgm:presLayoutVars>
      </dgm:prSet>
      <dgm:spPr/>
      <dgm:t>
        <a:bodyPr/>
        <a:lstStyle/>
        <a:p>
          <a:endParaRPr lang="en-GB"/>
        </a:p>
      </dgm:t>
    </dgm:pt>
    <dgm:pt modelId="{925EBA7E-9061-44F4-B913-D1D751094BE4}" type="pres">
      <dgm:prSet presAssocID="{019AE965-F9C1-489B-89F6-77C8E583AFA4}" presName="sibTrans" presStyleLbl="sibTrans2D1" presStyleIdx="1" presStyleCnt="3"/>
      <dgm:spPr/>
      <dgm:t>
        <a:bodyPr/>
        <a:lstStyle/>
        <a:p>
          <a:endParaRPr lang="en-GB"/>
        </a:p>
      </dgm:t>
    </dgm:pt>
    <dgm:pt modelId="{0ABCA27C-C4A1-4745-BAEF-C02144874986}" type="pres">
      <dgm:prSet presAssocID="{019AE965-F9C1-489B-89F6-77C8E583AFA4}" presName="connectorText" presStyleLbl="sibTrans2D1" presStyleIdx="1" presStyleCnt="3"/>
      <dgm:spPr/>
      <dgm:t>
        <a:bodyPr/>
        <a:lstStyle/>
        <a:p>
          <a:endParaRPr lang="en-GB"/>
        </a:p>
      </dgm:t>
    </dgm:pt>
    <dgm:pt modelId="{3FF3E130-A122-4E49-B84A-241CD982BA29}" type="pres">
      <dgm:prSet presAssocID="{AE17BA36-790E-467C-9A37-8700E868FF32}" presName="node" presStyleLbl="node1" presStyleIdx="2" presStyleCnt="4">
        <dgm:presLayoutVars>
          <dgm:bulletEnabled val="1"/>
        </dgm:presLayoutVars>
      </dgm:prSet>
      <dgm:spPr/>
      <dgm:t>
        <a:bodyPr/>
        <a:lstStyle/>
        <a:p>
          <a:endParaRPr lang="en-GB"/>
        </a:p>
      </dgm:t>
    </dgm:pt>
    <dgm:pt modelId="{5E365DBF-49E1-4888-B9D7-6272730330FE}" type="pres">
      <dgm:prSet presAssocID="{2D519A76-027F-44B7-A3F3-C5F79917BF0F}" presName="sibTrans" presStyleLbl="sibTrans2D1" presStyleIdx="2" presStyleCnt="3"/>
      <dgm:spPr/>
      <dgm:t>
        <a:bodyPr/>
        <a:lstStyle/>
        <a:p>
          <a:endParaRPr lang="en-GB"/>
        </a:p>
      </dgm:t>
    </dgm:pt>
    <dgm:pt modelId="{FA5EF957-E45B-4F9F-ACBC-11C24DA00F5F}" type="pres">
      <dgm:prSet presAssocID="{2D519A76-027F-44B7-A3F3-C5F79917BF0F}" presName="connectorText" presStyleLbl="sibTrans2D1" presStyleIdx="2" presStyleCnt="3"/>
      <dgm:spPr/>
      <dgm:t>
        <a:bodyPr/>
        <a:lstStyle/>
        <a:p>
          <a:endParaRPr lang="en-GB"/>
        </a:p>
      </dgm:t>
    </dgm:pt>
    <dgm:pt modelId="{4660E33C-B362-4C9A-B555-74B3F8B6127D}" type="pres">
      <dgm:prSet presAssocID="{C235147E-8893-4930-A070-0C9B3C73D675}" presName="node" presStyleLbl="node1" presStyleIdx="3" presStyleCnt="4">
        <dgm:presLayoutVars>
          <dgm:bulletEnabled val="1"/>
        </dgm:presLayoutVars>
      </dgm:prSet>
      <dgm:spPr/>
      <dgm:t>
        <a:bodyPr/>
        <a:lstStyle/>
        <a:p>
          <a:endParaRPr lang="en-GB"/>
        </a:p>
      </dgm:t>
    </dgm:pt>
  </dgm:ptLst>
  <dgm:cxnLst>
    <dgm:cxn modelId="{13A4B7D2-89B0-4986-9EE9-7C0E86B40768}" type="presOf" srcId="{019AE965-F9C1-489B-89F6-77C8E583AFA4}" destId="{0ABCA27C-C4A1-4745-BAEF-C02144874986}" srcOrd="1" destOrd="0" presId="urn:microsoft.com/office/officeart/2005/8/layout/process1"/>
    <dgm:cxn modelId="{24E95E42-416E-45BF-A0FD-37ED3283F0B0}" type="presOf" srcId="{019AE965-F9C1-489B-89F6-77C8E583AFA4}" destId="{925EBA7E-9061-44F4-B913-D1D751094BE4}" srcOrd="0" destOrd="0" presId="urn:microsoft.com/office/officeart/2005/8/layout/process1"/>
    <dgm:cxn modelId="{DBC1D62E-3943-4D6F-8C4A-292059F5C6EC}" type="presOf" srcId="{2D519A76-027F-44B7-A3F3-C5F79917BF0F}" destId="{FA5EF957-E45B-4F9F-ACBC-11C24DA00F5F}" srcOrd="1" destOrd="0" presId="urn:microsoft.com/office/officeart/2005/8/layout/process1"/>
    <dgm:cxn modelId="{25BFEF99-0DF0-47BC-83E2-C3F2021C9281}" type="presOf" srcId="{C5E611C2-3977-47D1-B56B-C0086E2B0497}" destId="{16AB8B37-8987-416E-AAC3-056981CE86F8}" srcOrd="1" destOrd="0" presId="urn:microsoft.com/office/officeart/2005/8/layout/process1"/>
    <dgm:cxn modelId="{2398EA71-F8D9-42A0-8B8B-8E0EA979A4B7}" type="presOf" srcId="{5874BC21-BDDD-4872-9BA0-268CA75966E0}" destId="{886D3579-72BC-4E8F-BBFB-19A014D48405}" srcOrd="0" destOrd="0" presId="urn:microsoft.com/office/officeart/2005/8/layout/process1"/>
    <dgm:cxn modelId="{FB2E58AA-44FC-4C12-840E-ED27BF36F536}" srcId="{93B42136-C68F-481A-B360-3C77DF8474CA}" destId="{5874BC21-BDDD-4872-9BA0-268CA75966E0}" srcOrd="1" destOrd="0" parTransId="{61892A21-A789-44FC-9ECB-4E8996D3F5F4}" sibTransId="{019AE965-F9C1-489B-89F6-77C8E583AFA4}"/>
    <dgm:cxn modelId="{1F5EE7B5-52E3-4843-BAC3-9E452070A1B5}" srcId="{93B42136-C68F-481A-B360-3C77DF8474CA}" destId="{C235147E-8893-4930-A070-0C9B3C73D675}" srcOrd="3" destOrd="0" parTransId="{4038A005-3297-453D-9C7D-0E46521328DC}" sibTransId="{9BE4AA6D-B87D-4582-933C-9A71186FD4C8}"/>
    <dgm:cxn modelId="{CCD10D70-AA4B-43CF-9975-955281AC342A}" type="presOf" srcId="{C235147E-8893-4930-A070-0C9B3C73D675}" destId="{4660E33C-B362-4C9A-B555-74B3F8B6127D}" srcOrd="0" destOrd="0" presId="urn:microsoft.com/office/officeart/2005/8/layout/process1"/>
    <dgm:cxn modelId="{AAC6A743-2ACD-4360-AAAF-CB1D3DD17391}" type="presOf" srcId="{AE17BA36-790E-467C-9A37-8700E868FF32}" destId="{3FF3E130-A122-4E49-B84A-241CD982BA29}" srcOrd="0" destOrd="0" presId="urn:microsoft.com/office/officeart/2005/8/layout/process1"/>
    <dgm:cxn modelId="{E379BAB9-408C-47FE-9C57-DB7940BC0BB8}" type="presOf" srcId="{2D519A76-027F-44B7-A3F3-C5F79917BF0F}" destId="{5E365DBF-49E1-4888-B9D7-6272730330FE}" srcOrd="0" destOrd="0" presId="urn:microsoft.com/office/officeart/2005/8/layout/process1"/>
    <dgm:cxn modelId="{CF4C038C-F627-4F28-95FE-058B9A0042B9}" type="presOf" srcId="{2BD11379-ACF2-4B16-BB20-24838D7FEDAE}" destId="{33438690-023A-4654-B14C-99D21CF0304F}" srcOrd="0" destOrd="0" presId="urn:microsoft.com/office/officeart/2005/8/layout/process1"/>
    <dgm:cxn modelId="{84BC472E-114D-4D99-B9E2-9E10D5AE4968}" type="presOf" srcId="{C5E611C2-3977-47D1-B56B-C0086E2B0497}" destId="{D63026A3-7C65-4587-B1AD-83BC324D9464}" srcOrd="0" destOrd="0" presId="urn:microsoft.com/office/officeart/2005/8/layout/process1"/>
    <dgm:cxn modelId="{6A8A3788-63C4-4953-A7F4-074C6634A826}" srcId="{93B42136-C68F-481A-B360-3C77DF8474CA}" destId="{AE17BA36-790E-467C-9A37-8700E868FF32}" srcOrd="2" destOrd="0" parTransId="{B8B09EE7-0A32-4BE1-9AB8-4B58B5257F31}" sibTransId="{2D519A76-027F-44B7-A3F3-C5F79917BF0F}"/>
    <dgm:cxn modelId="{A4A0C89E-145C-4762-A946-F05DE3E11FF5}" srcId="{93B42136-C68F-481A-B360-3C77DF8474CA}" destId="{2BD11379-ACF2-4B16-BB20-24838D7FEDAE}" srcOrd="0" destOrd="0" parTransId="{17FDBAB9-FBD1-4AC7-A63A-6F22BCFE1B1A}" sibTransId="{C5E611C2-3977-47D1-B56B-C0086E2B0497}"/>
    <dgm:cxn modelId="{535A9A04-1F9A-4BAA-9D3B-CA55C97EC44E}" type="presOf" srcId="{93B42136-C68F-481A-B360-3C77DF8474CA}" destId="{17B3F415-4C97-46F7-BCE1-D038BF96B2B0}" srcOrd="0" destOrd="0" presId="urn:microsoft.com/office/officeart/2005/8/layout/process1"/>
    <dgm:cxn modelId="{7BE4F124-1F3F-4BB7-973E-7F02942A2241}" type="presParOf" srcId="{17B3F415-4C97-46F7-BCE1-D038BF96B2B0}" destId="{33438690-023A-4654-B14C-99D21CF0304F}" srcOrd="0" destOrd="0" presId="urn:microsoft.com/office/officeart/2005/8/layout/process1"/>
    <dgm:cxn modelId="{7007AED3-A083-488B-8ECA-68EF3109FA4C}" type="presParOf" srcId="{17B3F415-4C97-46F7-BCE1-D038BF96B2B0}" destId="{D63026A3-7C65-4587-B1AD-83BC324D9464}" srcOrd="1" destOrd="0" presId="urn:microsoft.com/office/officeart/2005/8/layout/process1"/>
    <dgm:cxn modelId="{1600B613-A483-4189-872F-04D3CDADA6B9}" type="presParOf" srcId="{D63026A3-7C65-4587-B1AD-83BC324D9464}" destId="{16AB8B37-8987-416E-AAC3-056981CE86F8}" srcOrd="0" destOrd="0" presId="urn:microsoft.com/office/officeart/2005/8/layout/process1"/>
    <dgm:cxn modelId="{7AEF24F2-26B7-4979-AE4F-3D4802C96DFC}" type="presParOf" srcId="{17B3F415-4C97-46F7-BCE1-D038BF96B2B0}" destId="{886D3579-72BC-4E8F-BBFB-19A014D48405}" srcOrd="2" destOrd="0" presId="urn:microsoft.com/office/officeart/2005/8/layout/process1"/>
    <dgm:cxn modelId="{CA14C154-F436-4425-AE69-4B3FBB571C29}" type="presParOf" srcId="{17B3F415-4C97-46F7-BCE1-D038BF96B2B0}" destId="{925EBA7E-9061-44F4-B913-D1D751094BE4}" srcOrd="3" destOrd="0" presId="urn:microsoft.com/office/officeart/2005/8/layout/process1"/>
    <dgm:cxn modelId="{218B177F-BC88-4D8A-A2D5-7F6458105E1B}" type="presParOf" srcId="{925EBA7E-9061-44F4-B913-D1D751094BE4}" destId="{0ABCA27C-C4A1-4745-BAEF-C02144874986}" srcOrd="0" destOrd="0" presId="urn:microsoft.com/office/officeart/2005/8/layout/process1"/>
    <dgm:cxn modelId="{FF42FB31-1B7D-4AA3-92F8-9611F4E872C5}" type="presParOf" srcId="{17B3F415-4C97-46F7-BCE1-D038BF96B2B0}" destId="{3FF3E130-A122-4E49-B84A-241CD982BA29}" srcOrd="4" destOrd="0" presId="urn:microsoft.com/office/officeart/2005/8/layout/process1"/>
    <dgm:cxn modelId="{EE805F3A-B04A-4C4E-AB31-B24FCE5727D8}" type="presParOf" srcId="{17B3F415-4C97-46F7-BCE1-D038BF96B2B0}" destId="{5E365DBF-49E1-4888-B9D7-6272730330FE}" srcOrd="5" destOrd="0" presId="urn:microsoft.com/office/officeart/2005/8/layout/process1"/>
    <dgm:cxn modelId="{ED3F8C9A-37E2-4D93-9323-4BA3E23E0554}" type="presParOf" srcId="{5E365DBF-49E1-4888-B9D7-6272730330FE}" destId="{FA5EF957-E45B-4F9F-ACBC-11C24DA00F5F}" srcOrd="0" destOrd="0" presId="urn:microsoft.com/office/officeart/2005/8/layout/process1"/>
    <dgm:cxn modelId="{D5D67204-3B55-43B3-83D3-1F771A6F137C}" type="presParOf" srcId="{17B3F415-4C97-46F7-BCE1-D038BF96B2B0}" destId="{4660E33C-B362-4C9A-B555-74B3F8B6127D}"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9B1DE-1AAB-4F45-A67E-4081813954AD}">
      <dsp:nvSpPr>
        <dsp:cNvPr id="0" name=""/>
        <dsp:cNvSpPr/>
      </dsp:nvSpPr>
      <dsp:spPr>
        <a:xfrm>
          <a:off x="3180" y="532916"/>
          <a:ext cx="2257882" cy="903152"/>
        </a:xfrm>
        <a:prstGeom prst="homePlate">
          <a:avLst/>
        </a:prstGeom>
        <a:solidFill>
          <a:srgbClr val="48A9C5"/>
        </a:solidFill>
        <a:ln w="25400" cap="flat" cmpd="sng" algn="ctr">
          <a:solidFill>
            <a:schemeClr val="lt1">
              <a:hueOff val="0"/>
              <a:satOff val="0"/>
              <a:lumOff val="0"/>
              <a:alphaOff val="0"/>
            </a:schemeClr>
          </a:solidFill>
          <a:prstDash val="solid"/>
        </a:ln>
        <a:effectLst/>
        <a:scene3d>
          <a:camera prst="orthographicFront">
            <a:rot lat="0" lon="0" rev="162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Go-Around</a:t>
          </a:r>
          <a:endParaRPr lang="en-GB" sz="1600" b="1" kern="1200" dirty="0">
            <a:latin typeface="Arial" panose="020B0604020202020204" pitchFamily="34" charset="0"/>
            <a:cs typeface="Arial" panose="020B0604020202020204" pitchFamily="34" charset="0"/>
          </a:endParaRPr>
        </a:p>
      </dsp:txBody>
      <dsp:txXfrm>
        <a:off x="3180" y="532916"/>
        <a:ext cx="2032094" cy="903152"/>
      </dsp:txXfrm>
    </dsp:sp>
    <dsp:sp modelId="{0ACD3D7E-7DA1-4517-BBF2-88D2408CBBEA}">
      <dsp:nvSpPr>
        <dsp:cNvPr id="0" name=""/>
        <dsp:cNvSpPr/>
      </dsp:nvSpPr>
      <dsp:spPr>
        <a:xfrm>
          <a:off x="1809485" y="532916"/>
          <a:ext cx="2257882" cy="903152"/>
        </a:xfrm>
        <a:prstGeom prst="chevron">
          <a:avLst/>
        </a:prstGeom>
        <a:solidFill>
          <a:srgbClr val="48A9C5"/>
        </a:solidFill>
        <a:ln w="25400" cap="flat" cmpd="sng" algn="ctr">
          <a:solidFill>
            <a:schemeClr val="lt1">
              <a:hueOff val="0"/>
              <a:satOff val="0"/>
              <a:lumOff val="0"/>
              <a:alphaOff val="0"/>
            </a:schemeClr>
          </a:solidFill>
          <a:prstDash val="solid"/>
        </a:ln>
        <a:effectLst/>
        <a:scene3d>
          <a:camera prst="orthographicFront">
            <a:rot lat="0" lon="0" rev="162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Max Braking</a:t>
          </a:r>
        </a:p>
        <a:p>
          <a:pPr lvl="0" algn="ctr" defTabSz="7112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Max Reverse</a:t>
          </a:r>
          <a:endParaRPr lang="en-GB" sz="1600" b="1" kern="1200" dirty="0">
            <a:latin typeface="Arial" panose="020B0604020202020204" pitchFamily="34" charset="0"/>
            <a:cs typeface="Arial" panose="020B0604020202020204" pitchFamily="34" charset="0"/>
          </a:endParaRPr>
        </a:p>
      </dsp:txBody>
      <dsp:txXfrm>
        <a:off x="2261061" y="532916"/>
        <a:ext cx="1354730" cy="903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9C303-A0BE-4865-B528-0C03048C6702}">
      <dsp:nvSpPr>
        <dsp:cNvPr id="0" name=""/>
        <dsp:cNvSpPr/>
      </dsp:nvSpPr>
      <dsp:spPr>
        <a:xfrm>
          <a:off x="1518860" y="0"/>
          <a:ext cx="6106278" cy="3816424"/>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63C47A-D8B4-4FD4-8D99-EC4F148D2F9B}">
      <dsp:nvSpPr>
        <dsp:cNvPr id="0" name=""/>
        <dsp:cNvSpPr/>
      </dsp:nvSpPr>
      <dsp:spPr>
        <a:xfrm>
          <a:off x="2120329" y="2837892"/>
          <a:ext cx="140444" cy="140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9E0139-B3B5-47AD-82B3-3291C8B57832}">
      <dsp:nvSpPr>
        <dsp:cNvPr id="0" name=""/>
        <dsp:cNvSpPr/>
      </dsp:nvSpPr>
      <dsp:spPr>
        <a:xfrm>
          <a:off x="2195734" y="3024337"/>
          <a:ext cx="1946755" cy="33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19" tIns="0" rIns="0" bIns="0" numCol="1" spcCol="1270" anchor="t" anchorCtr="0">
          <a:noAutofit/>
        </a:bodyPr>
        <a:lstStyle/>
        <a:p>
          <a:pPr lvl="0" algn="l" defTabSz="577850">
            <a:lnSpc>
              <a:spcPct val="90000"/>
            </a:lnSpc>
            <a:spcBef>
              <a:spcPct val="0"/>
            </a:spcBef>
            <a:spcAft>
              <a:spcPct val="35000"/>
            </a:spcAft>
          </a:pPr>
          <a:r>
            <a:rPr lang="en-US" sz="1300" b="1" kern="1200" dirty="0" smtClean="0"/>
            <a:t>Prototype - </a:t>
          </a:r>
          <a:r>
            <a:rPr lang="en-GB" sz="1300" b="1" kern="1200" dirty="0" smtClean="0"/>
            <a:t> 2004</a:t>
          </a:r>
          <a:endParaRPr lang="en-GB" sz="1300" b="1" kern="1200" dirty="0"/>
        </a:p>
      </dsp:txBody>
      <dsp:txXfrm>
        <a:off x="2195734" y="3024337"/>
        <a:ext cx="1946755" cy="332250"/>
      </dsp:txXfrm>
    </dsp:sp>
    <dsp:sp modelId="{2C55B2C4-0A43-43E5-85B6-59A65EA74265}">
      <dsp:nvSpPr>
        <dsp:cNvPr id="0" name=""/>
        <dsp:cNvSpPr/>
      </dsp:nvSpPr>
      <dsp:spPr>
        <a:xfrm>
          <a:off x="2880560" y="2107429"/>
          <a:ext cx="219826" cy="21982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BCC5C6-10FA-4FD5-B273-0939DB9432C9}">
      <dsp:nvSpPr>
        <dsp:cNvPr id="0" name=""/>
        <dsp:cNvSpPr/>
      </dsp:nvSpPr>
      <dsp:spPr>
        <a:xfrm>
          <a:off x="3059827" y="2448273"/>
          <a:ext cx="1285318" cy="30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81" tIns="0" rIns="0" bIns="0" numCol="1" spcCol="1270" anchor="t" anchorCtr="0">
          <a:noAutofit/>
        </a:bodyPr>
        <a:lstStyle/>
        <a:p>
          <a:pPr lvl="0" algn="l" defTabSz="577850">
            <a:lnSpc>
              <a:spcPct val="90000"/>
            </a:lnSpc>
            <a:spcBef>
              <a:spcPct val="0"/>
            </a:spcBef>
            <a:spcAft>
              <a:spcPct val="35000"/>
            </a:spcAft>
          </a:pPr>
          <a:r>
            <a:rPr lang="en-GB" sz="1300" b="1" kern="1200" dirty="0" smtClean="0"/>
            <a:t>A380 - 2009</a:t>
          </a:r>
        </a:p>
      </dsp:txBody>
      <dsp:txXfrm>
        <a:off x="3059827" y="2448273"/>
        <a:ext cx="1285318" cy="302946"/>
      </dsp:txXfrm>
    </dsp:sp>
    <dsp:sp modelId="{6ADEB17C-A13A-4AD1-843D-A97AE78644F6}">
      <dsp:nvSpPr>
        <dsp:cNvPr id="0" name=""/>
        <dsp:cNvSpPr/>
      </dsp:nvSpPr>
      <dsp:spPr>
        <a:xfrm>
          <a:off x="3857565" y="1525043"/>
          <a:ext cx="293101" cy="29310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E7C133-FA50-414A-8213-1CF752F9FBA2}">
      <dsp:nvSpPr>
        <dsp:cNvPr id="0" name=""/>
        <dsp:cNvSpPr/>
      </dsp:nvSpPr>
      <dsp:spPr>
        <a:xfrm>
          <a:off x="3938579" y="2008771"/>
          <a:ext cx="1178511" cy="416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08" tIns="0" rIns="0" bIns="0" numCol="1" spcCol="1270" anchor="t" anchorCtr="0">
          <a:noAutofit/>
        </a:bodyPr>
        <a:lstStyle/>
        <a:p>
          <a:pPr lvl="0" algn="l" defTabSz="577850">
            <a:lnSpc>
              <a:spcPct val="90000"/>
            </a:lnSpc>
            <a:spcBef>
              <a:spcPct val="0"/>
            </a:spcBef>
            <a:spcAft>
              <a:spcPct val="35000"/>
            </a:spcAft>
          </a:pPr>
          <a:r>
            <a:rPr lang="en-GB" sz="1300" b="1" kern="1200" dirty="0" smtClean="0"/>
            <a:t>A320 - 2013</a:t>
          </a:r>
          <a:endParaRPr lang="en-GB" sz="1300" b="1" kern="1200" dirty="0"/>
        </a:p>
      </dsp:txBody>
      <dsp:txXfrm>
        <a:off x="3938579" y="2008771"/>
        <a:ext cx="1178511" cy="416633"/>
      </dsp:txXfrm>
    </dsp:sp>
    <dsp:sp modelId="{D36C0AAC-2534-45DA-B452-E3232F871A35}">
      <dsp:nvSpPr>
        <dsp:cNvPr id="0" name=""/>
        <dsp:cNvSpPr/>
      </dsp:nvSpPr>
      <dsp:spPr>
        <a:xfrm>
          <a:off x="4993333" y="1070125"/>
          <a:ext cx="378589" cy="3785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513031-1CD6-4FDE-809A-0040EFDC7B34}">
      <dsp:nvSpPr>
        <dsp:cNvPr id="0" name=""/>
        <dsp:cNvSpPr/>
      </dsp:nvSpPr>
      <dsp:spPr>
        <a:xfrm>
          <a:off x="5148066" y="1653262"/>
          <a:ext cx="1221255" cy="39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07" tIns="0" rIns="0" bIns="0" numCol="1" spcCol="1270" anchor="t" anchorCtr="0">
          <a:noAutofit/>
        </a:bodyPr>
        <a:lstStyle/>
        <a:p>
          <a:pPr lvl="0" algn="l" defTabSz="577850">
            <a:lnSpc>
              <a:spcPct val="90000"/>
            </a:lnSpc>
            <a:spcBef>
              <a:spcPct val="0"/>
            </a:spcBef>
            <a:spcAft>
              <a:spcPct val="35000"/>
            </a:spcAft>
          </a:pPr>
          <a:r>
            <a:rPr lang="en-GB" sz="1300" b="1" kern="1200" dirty="0" smtClean="0"/>
            <a:t>A350 - 2014</a:t>
          </a:r>
          <a:endParaRPr lang="en-GB" sz="1300" b="1" kern="1200" dirty="0"/>
        </a:p>
      </dsp:txBody>
      <dsp:txXfrm>
        <a:off x="5148066" y="1653262"/>
        <a:ext cx="1221255" cy="396770"/>
      </dsp:txXfrm>
    </dsp:sp>
    <dsp:sp modelId="{0A132656-AB63-4614-A129-40550FFBC97E}">
      <dsp:nvSpPr>
        <dsp:cNvPr id="0" name=""/>
        <dsp:cNvSpPr/>
      </dsp:nvSpPr>
      <dsp:spPr>
        <a:xfrm>
          <a:off x="6162685" y="766337"/>
          <a:ext cx="482395" cy="48239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12D4F0-A0AD-4A7C-8678-AC5CE5CF5D44}">
      <dsp:nvSpPr>
        <dsp:cNvPr id="0" name=""/>
        <dsp:cNvSpPr/>
      </dsp:nvSpPr>
      <dsp:spPr>
        <a:xfrm>
          <a:off x="7020275" y="1406510"/>
          <a:ext cx="1221255" cy="360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612" tIns="0" rIns="0" bIns="0" numCol="1" spcCol="1270" anchor="t" anchorCtr="0">
          <a:noAutofit/>
        </a:bodyPr>
        <a:lstStyle/>
        <a:p>
          <a:pPr lvl="0" algn="l" defTabSz="577850">
            <a:lnSpc>
              <a:spcPct val="90000"/>
            </a:lnSpc>
            <a:spcBef>
              <a:spcPct val="0"/>
            </a:spcBef>
            <a:spcAft>
              <a:spcPct val="35000"/>
            </a:spcAft>
          </a:pPr>
          <a:r>
            <a:rPr lang="en-GB" sz="1300" b="1" kern="1200" dirty="0" smtClean="0"/>
            <a:t>A330 - 2015</a:t>
          </a:r>
          <a:endParaRPr lang="en-GB" sz="1300" b="1" kern="1200" dirty="0"/>
        </a:p>
      </dsp:txBody>
      <dsp:txXfrm>
        <a:off x="7020275" y="1406510"/>
        <a:ext cx="1221255" cy="360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8690-023A-4654-B14C-99D21CF0304F}">
      <dsp:nvSpPr>
        <dsp:cNvPr id="0" name=""/>
        <dsp:cNvSpPr/>
      </dsp:nvSpPr>
      <dsp:spPr>
        <a:xfrm>
          <a:off x="3939" y="408805"/>
          <a:ext cx="1722424" cy="1033454"/>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Exchange</a:t>
          </a:r>
          <a:endParaRPr lang="en-GB" sz="2100" kern="1200" dirty="0"/>
        </a:p>
      </dsp:txBody>
      <dsp:txXfrm>
        <a:off x="34208" y="439074"/>
        <a:ext cx="1661886" cy="972916"/>
      </dsp:txXfrm>
    </dsp:sp>
    <dsp:sp modelId="{D63026A3-7C65-4587-B1AD-83BC324D9464}">
      <dsp:nvSpPr>
        <dsp:cNvPr id="0" name=""/>
        <dsp:cNvSpPr/>
      </dsp:nvSpPr>
      <dsp:spPr>
        <a:xfrm>
          <a:off x="1898606" y="711951"/>
          <a:ext cx="365154" cy="427161"/>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1898606" y="797383"/>
        <a:ext cx="255608" cy="256297"/>
      </dsp:txXfrm>
    </dsp:sp>
    <dsp:sp modelId="{886D3579-72BC-4E8F-BBFB-19A014D48405}">
      <dsp:nvSpPr>
        <dsp:cNvPr id="0" name=""/>
        <dsp:cNvSpPr/>
      </dsp:nvSpPr>
      <dsp:spPr>
        <a:xfrm>
          <a:off x="2415334" y="408805"/>
          <a:ext cx="1722424" cy="1033454"/>
        </a:xfrm>
        <a:prstGeom prst="roundRect">
          <a:avLst>
            <a:gd name="adj" fmla="val 10000"/>
          </a:avLst>
        </a:prstGeom>
        <a:solidFill>
          <a:schemeClr val="accent5">
            <a:shade val="80000"/>
            <a:hueOff val="273499"/>
            <a:satOff val="-28188"/>
            <a:lumOff val="14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Airbus Analysis</a:t>
          </a:r>
          <a:endParaRPr lang="en-GB" sz="2100" kern="1200" dirty="0"/>
        </a:p>
      </dsp:txBody>
      <dsp:txXfrm>
        <a:off x="2445603" y="439074"/>
        <a:ext cx="1661886" cy="972916"/>
      </dsp:txXfrm>
    </dsp:sp>
    <dsp:sp modelId="{925EBA7E-9061-44F4-B913-D1D751094BE4}">
      <dsp:nvSpPr>
        <dsp:cNvPr id="0" name=""/>
        <dsp:cNvSpPr/>
      </dsp:nvSpPr>
      <dsp:spPr>
        <a:xfrm>
          <a:off x="4310001" y="711951"/>
          <a:ext cx="365154" cy="427161"/>
        </a:xfrm>
        <a:prstGeom prst="rightArrow">
          <a:avLst>
            <a:gd name="adj1" fmla="val 60000"/>
            <a:gd name="adj2" fmla="val 50000"/>
          </a:avLst>
        </a:prstGeom>
        <a:solidFill>
          <a:schemeClr val="accent5">
            <a:shade val="90000"/>
            <a:hueOff val="414805"/>
            <a:satOff val="-42282"/>
            <a:lumOff val="20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4310001" y="797383"/>
        <a:ext cx="255608" cy="256297"/>
      </dsp:txXfrm>
    </dsp:sp>
    <dsp:sp modelId="{3FF3E130-A122-4E49-B84A-241CD982BA29}">
      <dsp:nvSpPr>
        <dsp:cNvPr id="0" name=""/>
        <dsp:cNvSpPr/>
      </dsp:nvSpPr>
      <dsp:spPr>
        <a:xfrm>
          <a:off x="4826728" y="408805"/>
          <a:ext cx="1722424" cy="1033454"/>
        </a:xfrm>
        <a:prstGeom prst="roundRect">
          <a:avLst>
            <a:gd name="adj" fmla="val 10000"/>
          </a:avLst>
        </a:prstGeom>
        <a:solidFill>
          <a:schemeClr val="accent5">
            <a:shade val="80000"/>
            <a:hueOff val="546999"/>
            <a:satOff val="-56376"/>
            <a:lumOff val="28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Debrief with Airline</a:t>
          </a:r>
          <a:endParaRPr lang="en-GB" sz="2100" kern="1200" dirty="0"/>
        </a:p>
      </dsp:txBody>
      <dsp:txXfrm>
        <a:off x="4856997" y="439074"/>
        <a:ext cx="1661886" cy="972916"/>
      </dsp:txXfrm>
    </dsp:sp>
    <dsp:sp modelId="{5E365DBF-49E1-4888-B9D7-6272730330FE}">
      <dsp:nvSpPr>
        <dsp:cNvPr id="0" name=""/>
        <dsp:cNvSpPr/>
      </dsp:nvSpPr>
      <dsp:spPr>
        <a:xfrm>
          <a:off x="6721396" y="711951"/>
          <a:ext cx="365154" cy="427161"/>
        </a:xfrm>
        <a:prstGeom prst="rightArrow">
          <a:avLst>
            <a:gd name="adj1" fmla="val 60000"/>
            <a:gd name="adj2" fmla="val 50000"/>
          </a:avLst>
        </a:prstGeom>
        <a:solidFill>
          <a:schemeClr val="accent5">
            <a:shade val="90000"/>
            <a:hueOff val="829610"/>
            <a:satOff val="-84564"/>
            <a:lumOff val="407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721396" y="797383"/>
        <a:ext cx="255608" cy="256297"/>
      </dsp:txXfrm>
    </dsp:sp>
    <dsp:sp modelId="{4660E33C-B362-4C9A-B555-74B3F8B6127D}">
      <dsp:nvSpPr>
        <dsp:cNvPr id="0" name=""/>
        <dsp:cNvSpPr/>
      </dsp:nvSpPr>
      <dsp:spPr>
        <a:xfrm>
          <a:off x="7238123" y="408805"/>
          <a:ext cx="1722424" cy="1033454"/>
        </a:xfrm>
        <a:prstGeom prst="roundRect">
          <a:avLst>
            <a:gd name="adj" fmla="val 10000"/>
          </a:avLst>
        </a:prstGeom>
        <a:solidFill>
          <a:schemeClr val="accent5">
            <a:shade val="80000"/>
            <a:hueOff val="820498"/>
            <a:satOff val="-84564"/>
            <a:lumOff val="42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Design Optimization</a:t>
          </a:r>
          <a:endParaRPr lang="en-GB" sz="2100" kern="1200" dirty="0"/>
        </a:p>
      </dsp:txBody>
      <dsp:txXfrm>
        <a:off x="7268392" y="439074"/>
        <a:ext cx="1661886" cy="9729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8846" cy="496665"/>
          </a:xfrm>
          <a:prstGeom prst="rect">
            <a:avLst/>
          </a:prstGeom>
        </p:spPr>
        <p:txBody>
          <a:bodyPr vert="horz" lIns="88331" tIns="44166" rIns="88331" bIns="44166" rtlCol="0"/>
          <a:lstStyle>
            <a:lvl1pPr algn="l">
              <a:defRPr sz="1200"/>
            </a:lvl1pPr>
          </a:lstStyle>
          <a:p>
            <a:endParaRPr lang="en-GB" dirty="0"/>
          </a:p>
        </p:txBody>
      </p:sp>
      <p:sp>
        <p:nvSpPr>
          <p:cNvPr id="3" name="Date Placeholder 2"/>
          <p:cNvSpPr>
            <a:spLocks noGrp="1"/>
          </p:cNvSpPr>
          <p:nvPr>
            <p:ph type="dt" idx="1"/>
          </p:nvPr>
        </p:nvSpPr>
        <p:spPr>
          <a:xfrm>
            <a:off x="3855247" y="1"/>
            <a:ext cx="2948845" cy="496665"/>
          </a:xfrm>
          <a:prstGeom prst="rect">
            <a:avLst/>
          </a:prstGeom>
        </p:spPr>
        <p:txBody>
          <a:bodyPr vert="horz" lIns="88331" tIns="44166" rIns="88331" bIns="44166" rtlCol="0"/>
          <a:lstStyle>
            <a:lvl1pPr algn="r">
              <a:defRPr sz="1200"/>
            </a:lvl1pPr>
          </a:lstStyle>
          <a:p>
            <a:fld id="{A60A1355-BDC5-4AB4-8898-0C61D5D2DD75}" type="datetimeFigureOut">
              <a:rPr lang="en-GB" smtClean="0"/>
              <a:t>06/06/2016</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88331" tIns="44166" rIns="88331" bIns="44166" rtlCol="0" anchor="ctr"/>
          <a:lstStyle/>
          <a:p>
            <a:endParaRPr lang="en-GB" dirty="0"/>
          </a:p>
        </p:txBody>
      </p:sp>
      <p:sp>
        <p:nvSpPr>
          <p:cNvPr id="5" name="Notes Placeholder 4"/>
          <p:cNvSpPr>
            <a:spLocks noGrp="1"/>
          </p:cNvSpPr>
          <p:nvPr>
            <p:ph type="body" sz="quarter" idx="3"/>
          </p:nvPr>
        </p:nvSpPr>
        <p:spPr>
          <a:xfrm>
            <a:off x="681322" y="4722946"/>
            <a:ext cx="5444490" cy="4474614"/>
          </a:xfrm>
          <a:prstGeom prst="rect">
            <a:avLst/>
          </a:prstGeom>
        </p:spPr>
        <p:txBody>
          <a:bodyPr vert="horz" lIns="88331" tIns="44166" rIns="88331" bIns="441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893"/>
            <a:ext cx="2948846" cy="496665"/>
          </a:xfrm>
          <a:prstGeom prst="rect">
            <a:avLst/>
          </a:prstGeom>
        </p:spPr>
        <p:txBody>
          <a:bodyPr vert="horz" lIns="88331" tIns="44166" rIns="88331" bIns="4416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5247" y="9445893"/>
            <a:ext cx="2948845" cy="496665"/>
          </a:xfrm>
          <a:prstGeom prst="rect">
            <a:avLst/>
          </a:prstGeom>
        </p:spPr>
        <p:txBody>
          <a:bodyPr vert="horz" lIns="88331" tIns="44166" rIns="88331" bIns="44166" rtlCol="0" anchor="b"/>
          <a:lstStyle>
            <a:lvl1pPr algn="r">
              <a:defRPr sz="1200"/>
            </a:lvl1pPr>
          </a:lstStyle>
          <a:p>
            <a:fld id="{4CB5DAED-1D88-492F-BD6A-E5552703758D}" type="slidenum">
              <a:rPr lang="en-GB" smtClean="0"/>
              <a:t>‹#›</a:t>
            </a:fld>
            <a:endParaRPr lang="en-GB" dirty="0"/>
          </a:p>
        </p:txBody>
      </p:sp>
    </p:spTree>
    <p:extLst>
      <p:ext uri="{BB962C8B-B14F-4D97-AF65-F5344CB8AC3E}">
        <p14:creationId xmlns:p14="http://schemas.microsoft.com/office/powerpoint/2010/main" val="10707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a:t>
            </a:fld>
            <a:endParaRPr lang="en-GB" dirty="0"/>
          </a:p>
        </p:txBody>
      </p:sp>
    </p:spTree>
    <p:extLst>
      <p:ext uri="{BB962C8B-B14F-4D97-AF65-F5344CB8AC3E}">
        <p14:creationId xmlns:p14="http://schemas.microsoft.com/office/powerpoint/2010/main" val="330086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10</a:t>
            </a:fld>
            <a:endParaRPr lang="en-GB" dirty="0"/>
          </a:p>
        </p:txBody>
      </p:sp>
    </p:spTree>
    <p:extLst>
      <p:ext uri="{BB962C8B-B14F-4D97-AF65-F5344CB8AC3E}">
        <p14:creationId xmlns:p14="http://schemas.microsoft.com/office/powerpoint/2010/main" val="169377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11</a:t>
            </a:fld>
            <a:endParaRPr lang="en-GB" dirty="0"/>
          </a:p>
        </p:txBody>
      </p:sp>
    </p:spTree>
    <p:extLst>
      <p:ext uri="{BB962C8B-B14F-4D97-AF65-F5344CB8AC3E}">
        <p14:creationId xmlns:p14="http://schemas.microsoft.com/office/powerpoint/2010/main" val="302546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12</a:t>
            </a:fld>
            <a:endParaRPr lang="en-GB" dirty="0"/>
          </a:p>
        </p:txBody>
      </p:sp>
    </p:spTree>
    <p:extLst>
      <p:ext uri="{BB962C8B-B14F-4D97-AF65-F5344CB8AC3E}">
        <p14:creationId xmlns:p14="http://schemas.microsoft.com/office/powerpoint/2010/main" val="57601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13</a:t>
            </a:fld>
            <a:endParaRPr lang="en-GB" dirty="0"/>
          </a:p>
        </p:txBody>
      </p:sp>
    </p:spTree>
    <p:extLst>
      <p:ext uri="{BB962C8B-B14F-4D97-AF65-F5344CB8AC3E}">
        <p14:creationId xmlns:p14="http://schemas.microsoft.com/office/powerpoint/2010/main" val="327478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14</a:t>
            </a:fld>
            <a:endParaRPr lang="en-GB" dirty="0"/>
          </a:p>
        </p:txBody>
      </p:sp>
    </p:spTree>
    <p:extLst>
      <p:ext uri="{BB962C8B-B14F-4D97-AF65-F5344CB8AC3E}">
        <p14:creationId xmlns:p14="http://schemas.microsoft.com/office/powerpoint/2010/main" val="10508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15</a:t>
            </a:fld>
            <a:endParaRPr lang="en-GB" dirty="0"/>
          </a:p>
        </p:txBody>
      </p:sp>
    </p:spTree>
    <p:extLst>
      <p:ext uri="{BB962C8B-B14F-4D97-AF65-F5344CB8AC3E}">
        <p14:creationId xmlns:p14="http://schemas.microsoft.com/office/powerpoint/2010/main" val="362209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16</a:t>
            </a:fld>
            <a:endParaRPr lang="en-GB" dirty="0"/>
          </a:p>
        </p:txBody>
      </p:sp>
    </p:spTree>
    <p:extLst>
      <p:ext uri="{BB962C8B-B14F-4D97-AF65-F5344CB8AC3E}">
        <p14:creationId xmlns:p14="http://schemas.microsoft.com/office/powerpoint/2010/main" val="200016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17</a:t>
            </a:fld>
            <a:endParaRPr lang="en-GB" dirty="0"/>
          </a:p>
        </p:txBody>
      </p:sp>
    </p:spTree>
    <p:extLst>
      <p:ext uri="{BB962C8B-B14F-4D97-AF65-F5344CB8AC3E}">
        <p14:creationId xmlns:p14="http://schemas.microsoft.com/office/powerpoint/2010/main" val="3171557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18</a:t>
            </a:fld>
            <a:endParaRPr lang="en-GB" dirty="0"/>
          </a:p>
        </p:txBody>
      </p:sp>
    </p:spTree>
    <p:extLst>
      <p:ext uri="{BB962C8B-B14F-4D97-AF65-F5344CB8AC3E}">
        <p14:creationId xmlns:p14="http://schemas.microsoft.com/office/powerpoint/2010/main" val="222437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19</a:t>
            </a:fld>
            <a:endParaRPr lang="en-GB" dirty="0"/>
          </a:p>
        </p:txBody>
      </p:sp>
    </p:spTree>
    <p:extLst>
      <p:ext uri="{BB962C8B-B14F-4D97-AF65-F5344CB8AC3E}">
        <p14:creationId xmlns:p14="http://schemas.microsoft.com/office/powerpoint/2010/main" val="87435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2</a:t>
            </a:fld>
            <a:endParaRPr lang="en-GB" dirty="0"/>
          </a:p>
        </p:txBody>
      </p:sp>
    </p:spTree>
    <p:extLst>
      <p:ext uri="{BB962C8B-B14F-4D97-AF65-F5344CB8AC3E}">
        <p14:creationId xmlns:p14="http://schemas.microsoft.com/office/powerpoint/2010/main" val="125502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20</a:t>
            </a:fld>
            <a:endParaRPr lang="en-GB" dirty="0"/>
          </a:p>
        </p:txBody>
      </p:sp>
    </p:spTree>
    <p:extLst>
      <p:ext uri="{BB962C8B-B14F-4D97-AF65-F5344CB8AC3E}">
        <p14:creationId xmlns:p14="http://schemas.microsoft.com/office/powerpoint/2010/main" val="350491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21</a:t>
            </a:fld>
            <a:endParaRPr lang="en-GB" dirty="0"/>
          </a:p>
        </p:txBody>
      </p:sp>
    </p:spTree>
    <p:extLst>
      <p:ext uri="{BB962C8B-B14F-4D97-AF65-F5344CB8AC3E}">
        <p14:creationId xmlns:p14="http://schemas.microsoft.com/office/powerpoint/2010/main" val="1717184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22</a:t>
            </a:fld>
            <a:endParaRPr lang="en-GB" dirty="0"/>
          </a:p>
        </p:txBody>
      </p:sp>
    </p:spTree>
    <p:extLst>
      <p:ext uri="{BB962C8B-B14F-4D97-AF65-F5344CB8AC3E}">
        <p14:creationId xmlns:p14="http://schemas.microsoft.com/office/powerpoint/2010/main" val="203373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3</a:t>
            </a:fld>
            <a:endParaRPr lang="en-GB" dirty="0"/>
          </a:p>
        </p:txBody>
      </p:sp>
    </p:spTree>
    <p:extLst>
      <p:ext uri="{BB962C8B-B14F-4D97-AF65-F5344CB8AC3E}">
        <p14:creationId xmlns:p14="http://schemas.microsoft.com/office/powerpoint/2010/main" val="171934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4</a:t>
            </a:fld>
            <a:endParaRPr lang="en-GB" dirty="0"/>
          </a:p>
        </p:txBody>
      </p:sp>
    </p:spTree>
    <p:extLst>
      <p:ext uri="{BB962C8B-B14F-4D97-AF65-F5344CB8AC3E}">
        <p14:creationId xmlns:p14="http://schemas.microsoft.com/office/powerpoint/2010/main" val="276178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5</a:t>
            </a:fld>
            <a:endParaRPr lang="en-GB" dirty="0"/>
          </a:p>
        </p:txBody>
      </p:sp>
    </p:spTree>
    <p:extLst>
      <p:ext uri="{BB962C8B-B14F-4D97-AF65-F5344CB8AC3E}">
        <p14:creationId xmlns:p14="http://schemas.microsoft.com/office/powerpoint/2010/main" val="74610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6</a:t>
            </a:fld>
            <a:endParaRPr lang="en-GB" dirty="0"/>
          </a:p>
        </p:txBody>
      </p:sp>
    </p:spTree>
    <p:extLst>
      <p:ext uri="{BB962C8B-B14F-4D97-AF65-F5344CB8AC3E}">
        <p14:creationId xmlns:p14="http://schemas.microsoft.com/office/powerpoint/2010/main" val="127154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7</a:t>
            </a:fld>
            <a:endParaRPr lang="en-GB" dirty="0"/>
          </a:p>
        </p:txBody>
      </p:sp>
    </p:spTree>
    <p:extLst>
      <p:ext uri="{BB962C8B-B14F-4D97-AF65-F5344CB8AC3E}">
        <p14:creationId xmlns:p14="http://schemas.microsoft.com/office/powerpoint/2010/main" val="267489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8</a:t>
            </a:fld>
            <a:endParaRPr lang="en-GB" dirty="0"/>
          </a:p>
        </p:txBody>
      </p:sp>
    </p:spTree>
    <p:extLst>
      <p:ext uri="{BB962C8B-B14F-4D97-AF65-F5344CB8AC3E}">
        <p14:creationId xmlns:p14="http://schemas.microsoft.com/office/powerpoint/2010/main" val="17244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B5DAED-1D88-492F-BD6A-E5552703758D}" type="slidenum">
              <a:rPr lang="en-GB" smtClean="0"/>
              <a:t>9</a:t>
            </a:fld>
            <a:endParaRPr lang="en-GB" dirty="0"/>
          </a:p>
        </p:txBody>
      </p:sp>
    </p:spTree>
    <p:extLst>
      <p:ext uri="{BB962C8B-B14F-4D97-AF65-F5344CB8AC3E}">
        <p14:creationId xmlns:p14="http://schemas.microsoft.com/office/powerpoint/2010/main" val="990890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16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pic>
        <p:nvPicPr>
          <p:cNvPr id="2051" name="Picture 3" descr="c:\Users\koshorst_c\Desktop\title block.wmf"/>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4056" y="426349"/>
            <a:ext cx="2583922" cy="2583921"/>
          </a:xfrm>
          <a:prstGeom prst="rect">
            <a:avLst/>
          </a:prstGeom>
          <a:noFill/>
          <a:effectLst/>
        </p:spPr>
      </p:pic>
      <p:sp>
        <p:nvSpPr>
          <p:cNvPr id="12" name="Rectangle 11"/>
          <p:cNvSpPr/>
          <p:nvPr userDrawn="1"/>
        </p:nvSpPr>
        <p:spPr bwMode="auto">
          <a:xfrm>
            <a:off x="0" y="4711500"/>
            <a:ext cx="9144000" cy="43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423740" y="1242948"/>
            <a:ext cx="2218388" cy="1055749"/>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2303929"/>
            <a:ext cx="2218388" cy="517030"/>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pic>
        <p:nvPicPr>
          <p:cNvPr id="2050" name="Picture 2" descr="c:\Users\koshorst_c\Desktop\AIRBUS_WHT_s.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94648" y="4792502"/>
            <a:ext cx="1193765" cy="289297"/>
          </a:xfrm>
          <a:prstGeom prst="rect">
            <a:avLst/>
          </a:prstGeom>
          <a:noFill/>
        </p:spPr>
      </p:pic>
      <p:sp>
        <p:nvSpPr>
          <p:cNvPr id="13" name="Rectangle 4"/>
          <p:cNvSpPr>
            <a:spLocks noGrp="1" noChangeArrowheads="1"/>
          </p:cNvSpPr>
          <p:nvPr>
            <p:ph type="dt" sz="half" idx="2"/>
          </p:nvPr>
        </p:nvSpPr>
        <p:spPr bwMode="auto">
          <a:xfrm>
            <a:off x="6012000" y="5007600"/>
            <a:ext cx="72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GB" dirty="0" smtClean="0"/>
              <a:t>7-8 June 2016</a:t>
            </a:r>
            <a:endParaRPr lang="en-GB" dirty="0"/>
          </a:p>
        </p:txBody>
      </p:sp>
      <p:sp>
        <p:nvSpPr>
          <p:cNvPr id="14" name="Rectangle 5"/>
          <p:cNvSpPr>
            <a:spLocks noGrp="1" noChangeArrowheads="1"/>
          </p:cNvSpPr>
          <p:nvPr>
            <p:ph type="ftr" sz="quarter" idx="3"/>
          </p:nvPr>
        </p:nvSpPr>
        <p:spPr bwMode="auto">
          <a:xfrm>
            <a:off x="2412000" y="5007600"/>
            <a:ext cx="360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dirty="0" smtClean="0"/>
              <a:t>Eurocontrol Safety Forum 2016</a:t>
            </a:r>
            <a:endParaRPr lang="en-GB" dirty="0"/>
          </a:p>
        </p:txBody>
      </p:sp>
      <p:sp>
        <p:nvSpPr>
          <p:cNvPr id="15" name="Text Box 33"/>
          <p:cNvSpPr txBox="1">
            <a:spLocks noChangeArrowheads="1"/>
          </p:cNvSpPr>
          <p:nvPr userDrawn="1"/>
        </p:nvSpPr>
        <p:spPr bwMode="auto">
          <a:xfrm>
            <a:off x="261938" y="5006616"/>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chemeClr val="bg1"/>
                </a:solidFill>
              </a:rPr>
              <a:t>© AIRBUS all rights reserved. Confidential and proprietary document.</a:t>
            </a:r>
            <a:endParaRPr lang="en-GB" sz="450" noProof="1">
              <a:solidFill>
                <a:schemeClr val="bg1"/>
              </a:solidFill>
            </a:endParaRPr>
          </a:p>
        </p:txBody>
      </p:sp>
      <p:pic>
        <p:nvPicPr>
          <p:cNvPr id="3" name="Picture 2" descr="\\fr-vfiler211\ROPSEXT-AIRBUS\TOTO\Presentations\logos\ROPS Official Logo\ROPS Blue-01.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201004" y="315200"/>
            <a:ext cx="1708533"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5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bloc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8" name="Content Placeholder 7"/>
          <p:cNvSpPr>
            <a:spLocks noGrp="1"/>
          </p:cNvSpPr>
          <p:nvPr>
            <p:ph sz="quarter" idx="13" hasCustomPrompt="1"/>
          </p:nvPr>
        </p:nvSpPr>
        <p:spPr>
          <a:xfrm>
            <a:off x="252000" y="986400"/>
            <a:ext cx="67680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1"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baseline="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374225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1"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baseline="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
        <p:nvSpPr>
          <p:cNvPr id="3" name="Picture Placeholder 2"/>
          <p:cNvSpPr>
            <a:spLocks noGrp="1"/>
          </p:cNvSpPr>
          <p:nvPr>
            <p:ph type="pic" sz="quarter" idx="15"/>
          </p:nvPr>
        </p:nvSpPr>
        <p:spPr>
          <a:xfrm>
            <a:off x="250825" y="987425"/>
            <a:ext cx="6768000" cy="3492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2166321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8" name="Content Placeholder 7"/>
          <p:cNvSpPr>
            <a:spLocks noGrp="1"/>
          </p:cNvSpPr>
          <p:nvPr>
            <p:ph sz="quarter" idx="13" hasCustomPrompt="1"/>
          </p:nvPr>
        </p:nvSpPr>
        <p:spPr>
          <a:xfrm>
            <a:off x="252000" y="986400"/>
            <a:ext cx="33840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9" name="Content Placeholder 7"/>
          <p:cNvSpPr>
            <a:spLocks noGrp="1"/>
          </p:cNvSpPr>
          <p:nvPr>
            <p:ph sz="quarter" idx="15" hasCustomPrompt="1"/>
          </p:nvPr>
        </p:nvSpPr>
        <p:spPr>
          <a:xfrm>
            <a:off x="3636000" y="986400"/>
            <a:ext cx="33840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0"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261933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block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8" name="Content Placeholder 7"/>
          <p:cNvSpPr>
            <a:spLocks noGrp="1"/>
          </p:cNvSpPr>
          <p:nvPr>
            <p:ph sz="quarter" idx="13" hasCustomPrompt="1"/>
          </p:nvPr>
        </p:nvSpPr>
        <p:spPr>
          <a:xfrm>
            <a:off x="252000" y="986400"/>
            <a:ext cx="22536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0" name="Content Placeholder 7"/>
          <p:cNvSpPr>
            <a:spLocks noGrp="1"/>
          </p:cNvSpPr>
          <p:nvPr>
            <p:ph sz="quarter" idx="15" hasCustomPrompt="1"/>
          </p:nvPr>
        </p:nvSpPr>
        <p:spPr>
          <a:xfrm>
            <a:off x="2505600" y="986400"/>
            <a:ext cx="22536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2" name="Content Placeholder 7"/>
          <p:cNvSpPr>
            <a:spLocks noGrp="1"/>
          </p:cNvSpPr>
          <p:nvPr>
            <p:ph sz="quarter" idx="16" hasCustomPrompt="1"/>
          </p:nvPr>
        </p:nvSpPr>
        <p:spPr>
          <a:xfrm>
            <a:off x="4759200" y="986400"/>
            <a:ext cx="22536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3"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3511886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block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0" name="Content Placeholder 7"/>
          <p:cNvSpPr>
            <a:spLocks noGrp="1"/>
          </p:cNvSpPr>
          <p:nvPr>
            <p:ph sz="quarter" idx="15" hasCustomPrompt="1"/>
          </p:nvPr>
        </p:nvSpPr>
        <p:spPr>
          <a:xfrm>
            <a:off x="252000" y="986400"/>
            <a:ext cx="33804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5"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
        <p:nvSpPr>
          <p:cNvPr id="16" name="Content Placeholder 7"/>
          <p:cNvSpPr>
            <a:spLocks noGrp="1"/>
          </p:cNvSpPr>
          <p:nvPr>
            <p:ph sz="quarter" idx="16" hasCustomPrompt="1"/>
          </p:nvPr>
        </p:nvSpPr>
        <p:spPr>
          <a:xfrm>
            <a:off x="3632400" y="2736000"/>
            <a:ext cx="33804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7" name="Content Placeholder 7"/>
          <p:cNvSpPr>
            <a:spLocks noGrp="1"/>
          </p:cNvSpPr>
          <p:nvPr>
            <p:ph sz="quarter" idx="17" hasCustomPrompt="1"/>
          </p:nvPr>
        </p:nvSpPr>
        <p:spPr>
          <a:xfrm>
            <a:off x="3632400" y="986400"/>
            <a:ext cx="33804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8" name="Content Placeholder 7"/>
          <p:cNvSpPr>
            <a:spLocks noGrp="1"/>
          </p:cNvSpPr>
          <p:nvPr>
            <p:ph sz="quarter" idx="18" hasCustomPrompt="1"/>
          </p:nvPr>
        </p:nvSpPr>
        <p:spPr>
          <a:xfrm>
            <a:off x="252000" y="2736000"/>
            <a:ext cx="33804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Tree>
    <p:extLst>
      <p:ext uri="{BB962C8B-B14F-4D97-AF65-F5344CB8AC3E}">
        <p14:creationId xmlns:p14="http://schemas.microsoft.com/office/powerpoint/2010/main" val="88455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content block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8" name="Content Placeholder 7"/>
          <p:cNvSpPr>
            <a:spLocks noGrp="1"/>
          </p:cNvSpPr>
          <p:nvPr>
            <p:ph sz="quarter" idx="13" hasCustomPrompt="1"/>
          </p:nvPr>
        </p:nvSpPr>
        <p:spPr>
          <a:xfrm>
            <a:off x="252000" y="986400"/>
            <a:ext cx="2253600" cy="34920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10" name="Content Placeholder 7"/>
          <p:cNvSpPr>
            <a:spLocks noGrp="1"/>
          </p:cNvSpPr>
          <p:nvPr>
            <p:ph sz="quarter" idx="15" hasCustomPrompt="1"/>
          </p:nvPr>
        </p:nvSpPr>
        <p:spPr>
          <a:xfrm>
            <a:off x="2505600" y="986400"/>
            <a:ext cx="22536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2" name="Content Placeholder 7"/>
          <p:cNvSpPr>
            <a:spLocks noGrp="1"/>
          </p:cNvSpPr>
          <p:nvPr>
            <p:ph sz="quarter" idx="16" hasCustomPrompt="1"/>
          </p:nvPr>
        </p:nvSpPr>
        <p:spPr>
          <a:xfrm>
            <a:off x="4759200" y="986400"/>
            <a:ext cx="2253600" cy="1749600"/>
          </a:xfrm>
        </p:spPr>
        <p:txBody>
          <a:bodyPr lIns="90000" tIns="46800" bIns="46800"/>
          <a:lstStyle>
            <a:lvl1pPr marL="0" marR="0" indent="0" algn="l" defTabSz="914400" rtl="0" eaLnBrk="1" fontAlgn="base" latinLnBrk="0" hangingPunct="1">
              <a:lnSpc>
                <a:spcPct val="100000"/>
              </a:lnSpc>
              <a:spcBef>
                <a:spcPts val="600"/>
              </a:spcBef>
              <a:spcAft>
                <a:spcPct val="0"/>
              </a:spcAft>
              <a:buClrTx/>
              <a:buSzPct val="120000"/>
              <a:buFontTx/>
              <a:buNone/>
              <a:tabLst/>
              <a:defRPr sz="1400" baseline="0"/>
            </a:lvl1pPr>
          </a:lstStyle>
          <a:p>
            <a:pPr marL="0" marR="0" lvl="0" indent="0" algn="l" defTabSz="914400" rtl="0" eaLnBrk="1" fontAlgn="base" latinLnBrk="0" hangingPunct="1">
              <a:lnSpc>
                <a:spcPct val="100000"/>
              </a:lnSpc>
              <a:spcBef>
                <a:spcPts val="600"/>
              </a:spcBef>
              <a:spcAft>
                <a:spcPct val="0"/>
              </a:spcAft>
              <a:buClrTx/>
              <a:buSzPct val="120000"/>
              <a:buFontTx/>
              <a:buNone/>
              <a:tabLst/>
              <a:defRPr/>
            </a:pPr>
            <a:r>
              <a:rPr lang="en-US" dirty="0" smtClean="0"/>
              <a:t>Click to add content</a:t>
            </a:r>
            <a:endParaRPr lang="en-GB" dirty="0" smtClean="0"/>
          </a:p>
          <a:p>
            <a:pPr lvl="0"/>
            <a:r>
              <a:rPr lang="en-US" dirty="0" smtClean="0"/>
              <a:t>	</a:t>
            </a:r>
            <a:endParaRPr lang="en-GB" dirty="0"/>
          </a:p>
        </p:txBody>
      </p:sp>
      <p:sp>
        <p:nvSpPr>
          <p:cNvPr id="13" name="Content Placeholder 7"/>
          <p:cNvSpPr>
            <a:spLocks noGrp="1"/>
          </p:cNvSpPr>
          <p:nvPr>
            <p:ph sz="quarter" idx="17" hasCustomPrompt="1"/>
          </p:nvPr>
        </p:nvSpPr>
        <p:spPr>
          <a:xfrm>
            <a:off x="2505600" y="2736000"/>
            <a:ext cx="22536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4" name="Content Placeholder 7"/>
          <p:cNvSpPr>
            <a:spLocks noGrp="1"/>
          </p:cNvSpPr>
          <p:nvPr>
            <p:ph sz="quarter" idx="18" hasCustomPrompt="1"/>
          </p:nvPr>
        </p:nvSpPr>
        <p:spPr>
          <a:xfrm>
            <a:off x="4759200" y="2736000"/>
            <a:ext cx="2253600" cy="1749600"/>
          </a:xfrm>
        </p:spPr>
        <p:txBody>
          <a:bodyPr lIns="90000" tIns="46800" bIns="46800"/>
          <a:lstStyle>
            <a:lvl1pPr marL="0" indent="0">
              <a:buFontTx/>
              <a:buNone/>
              <a:defRPr sz="1400" baseline="0"/>
            </a:lvl1pPr>
          </a:lstStyle>
          <a:p>
            <a:pPr lvl="0"/>
            <a:r>
              <a:rPr lang="en-US" dirty="0" smtClean="0"/>
              <a:t>Click to add content</a:t>
            </a:r>
            <a:endParaRPr lang="en-GB" dirty="0"/>
          </a:p>
        </p:txBody>
      </p:sp>
      <p:sp>
        <p:nvSpPr>
          <p:cNvPr id="15"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13815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right/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9" name="Text Box 18"/>
          <p:cNvSpPr txBox="1">
            <a:spLocks noChangeArrowheads="1"/>
          </p:cNvSpPr>
          <p:nvPr userDrawn="1"/>
        </p:nvSpPr>
        <p:spPr bwMode="auto">
          <a:xfrm>
            <a:off x="261938" y="195486"/>
            <a:ext cx="8620124" cy="458603"/>
          </a:xfrm>
          <a:prstGeom prst="rect">
            <a:avLst/>
          </a:prstGeom>
          <a:noFill/>
          <a:ln w="9525">
            <a:noFill/>
            <a:miter lim="800000"/>
            <a:headEnd/>
            <a:tailEnd/>
          </a:ln>
        </p:spPr>
        <p:txBody>
          <a:bodyPr lIns="0" rIns="0"/>
          <a:lstStyle/>
          <a:p>
            <a:pPr>
              <a:spcBef>
                <a:spcPct val="50000"/>
              </a:spcBef>
            </a:pPr>
            <a:r>
              <a:rPr lang="en-GB" sz="550" b="1" noProof="1" smtClean="0">
                <a:solidFill>
                  <a:srgbClr val="7F8CA1"/>
                </a:solidFill>
                <a:cs typeface="Times New Roman" pitchFamily="18" charset="0"/>
              </a:rPr>
              <a:t>© AIRBUS </a:t>
            </a:r>
            <a:r>
              <a:rPr lang="en-GB" sz="550" noProof="1" smtClean="0">
                <a:solidFill>
                  <a:srgbClr val="7F8CA1"/>
                </a:solidFill>
                <a:cs typeface="Times New Roman" pitchFamily="18" charset="0"/>
              </a:rPr>
              <a:t>(Airbus S.A.S., Airbus Operations S.A.S., Airbus Operations GmbH, Airbus Operations LDT, Airbus Opeartions SL, Airbus China LTD, Airbus (Tianjin) Final Assembly Company LTD, Airbus (Tianjin) Delivery Centre LTD). All rights reserved. Confidential and proprietary document. This document and all information contained herein is the sole property of AIRBUS. No intellectual property rights are granted by the delivery of this document or the disclosure of its content. This document shall not be reproduced or disclosed to a third party without the express written consent of AIRBUS S.A.S.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S.A.S. will be pleased to explain the basis thereof. AIRBUS, its logo, A300, A310, A318, A319, A320, A321, A330, A340, A350, A380, A400M are registered trademarks.</a:t>
            </a:r>
            <a:endParaRPr lang="en-GB" sz="550" noProof="1">
              <a:solidFill>
                <a:srgbClr val="7F8CA1"/>
              </a:solidFill>
              <a:cs typeface="Times New Roman" pitchFamily="18" charset="0"/>
            </a:endParaRPr>
          </a:p>
        </p:txBody>
      </p:sp>
    </p:spTree>
    <p:extLst>
      <p:ext uri="{BB962C8B-B14F-4D97-AF65-F5344CB8AC3E}">
        <p14:creationId xmlns:p14="http://schemas.microsoft.com/office/powerpoint/2010/main" val="3762485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Divid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937600" y="986400"/>
            <a:ext cx="6206400" cy="3499200"/>
          </a:xfrm>
        </p:spPr>
        <p:txBody>
          <a:bodyPr/>
          <a:lstStyle/>
          <a:p>
            <a:r>
              <a:rPr lang="en-US" dirty="0" smtClean="0"/>
              <a:t>Click icon to add picture</a:t>
            </a:r>
            <a:endParaRPr lang="en-GB" dirty="0"/>
          </a:p>
        </p:txBody>
      </p:sp>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Tree>
    <p:extLst>
      <p:ext uri="{BB962C8B-B14F-4D97-AF65-F5344CB8AC3E}">
        <p14:creationId xmlns:p14="http://schemas.microsoft.com/office/powerpoint/2010/main" val="180893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ock right">
    <p:bg>
      <p:bgPr>
        <a:blipFill dpi="0" rotWithShape="1">
          <a:blip r:embed="rId2" cstate="email">
            <a:lum/>
            <a:extLst>
              <a:ext uri="{28A0092B-C50C-407E-A947-70E740481C1C}">
                <a14:useLocalDpi xmlns:a14="http://schemas.microsoft.com/office/drawing/2010/main"/>
              </a:ext>
            </a:extLst>
          </a:blip>
          <a:srcRect/>
          <a:stretch>
            <a:fillRect b="8000"/>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16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2" name="Rectangle 11"/>
          <p:cNvSpPr/>
          <p:nvPr userDrawn="1"/>
        </p:nvSpPr>
        <p:spPr bwMode="auto">
          <a:xfrm>
            <a:off x="0" y="4711500"/>
            <a:ext cx="9144000" cy="43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pic>
        <p:nvPicPr>
          <p:cNvPr id="22" name="Picture 2" descr="c:\Users\koshorst_c\Desktop\AIRBUS_WHT_s.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94648" y="4792502"/>
            <a:ext cx="1193765" cy="289297"/>
          </a:xfrm>
          <a:prstGeom prst="rect">
            <a:avLst/>
          </a:prstGeom>
          <a:noFill/>
        </p:spPr>
      </p:pic>
      <p:pic>
        <p:nvPicPr>
          <p:cNvPr id="18" name="Picture 3" descr="c:\Users\koshorst_c\Desktop\title block.wmf"/>
          <p:cNvPicPr>
            <a:picLocks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298140" y="426349"/>
            <a:ext cx="2583922" cy="2583921"/>
          </a:xfrm>
          <a:prstGeom prst="rect">
            <a:avLst/>
          </a:prstGeom>
          <a:noFill/>
          <a:effectLst/>
        </p:spPr>
      </p:pic>
      <p:sp>
        <p:nvSpPr>
          <p:cNvPr id="20" name="Rectangle 2"/>
          <p:cNvSpPr>
            <a:spLocks noGrp="1" noChangeArrowheads="1"/>
          </p:cNvSpPr>
          <p:nvPr>
            <p:ph type="ctrTitle"/>
          </p:nvPr>
        </p:nvSpPr>
        <p:spPr>
          <a:xfrm>
            <a:off x="6467824" y="1242948"/>
            <a:ext cx="2218388" cy="1055749"/>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2303929"/>
            <a:ext cx="2218388" cy="517030"/>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13" name="Rectangle 4"/>
          <p:cNvSpPr>
            <a:spLocks noGrp="1" noChangeArrowheads="1"/>
          </p:cNvSpPr>
          <p:nvPr>
            <p:ph type="dt" sz="half" idx="2"/>
          </p:nvPr>
        </p:nvSpPr>
        <p:spPr bwMode="auto">
          <a:xfrm>
            <a:off x="6012000" y="5007600"/>
            <a:ext cx="72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GB" dirty="0" smtClean="0"/>
              <a:t>7-8 June 2016</a:t>
            </a:r>
            <a:endParaRPr lang="en-GB" dirty="0"/>
          </a:p>
        </p:txBody>
      </p:sp>
      <p:sp>
        <p:nvSpPr>
          <p:cNvPr id="14" name="Rectangle 5"/>
          <p:cNvSpPr>
            <a:spLocks noGrp="1" noChangeArrowheads="1"/>
          </p:cNvSpPr>
          <p:nvPr>
            <p:ph type="ftr" sz="quarter" idx="3"/>
          </p:nvPr>
        </p:nvSpPr>
        <p:spPr bwMode="auto">
          <a:xfrm>
            <a:off x="2412000" y="5007600"/>
            <a:ext cx="360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dirty="0" smtClean="0"/>
              <a:t>Eurocontrol Safety Forum 2016</a:t>
            </a:r>
            <a:endParaRPr lang="en-GB" dirty="0"/>
          </a:p>
        </p:txBody>
      </p:sp>
      <p:sp>
        <p:nvSpPr>
          <p:cNvPr id="15" name="Text Box 33"/>
          <p:cNvSpPr txBox="1">
            <a:spLocks noChangeArrowheads="1"/>
          </p:cNvSpPr>
          <p:nvPr userDrawn="1"/>
        </p:nvSpPr>
        <p:spPr bwMode="auto">
          <a:xfrm>
            <a:off x="261938" y="5006616"/>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chemeClr val="bg1"/>
                </a:solidFill>
              </a:rPr>
              <a:t>© AIRBUS all rights reserved. Confidential and proprietary document.</a:t>
            </a:r>
            <a:endParaRPr lang="en-GB" sz="450" noProof="1">
              <a:solidFill>
                <a:schemeClr val="bg1"/>
              </a:solidFill>
            </a:endParaRPr>
          </a:p>
        </p:txBody>
      </p:sp>
      <p:sp>
        <p:nvSpPr>
          <p:cNvPr id="17" name="TextBox 16"/>
          <p:cNvSpPr txBox="1"/>
          <p:nvPr userDrawn="1"/>
        </p:nvSpPr>
        <p:spPr>
          <a:xfrm>
            <a:off x="0" y="4530460"/>
            <a:ext cx="8291530" cy="169277"/>
          </a:xfrm>
          <a:prstGeom prst="rect">
            <a:avLst/>
          </a:prstGeom>
          <a:noFill/>
        </p:spPr>
        <p:txBody>
          <a:bodyPr wrap="square" rtlCol="0">
            <a:spAutoFit/>
          </a:bodyPr>
          <a:lstStyle/>
          <a:p>
            <a:r>
              <a:rPr lang="en-US" sz="500" dirty="0" smtClean="0">
                <a:solidFill>
                  <a:schemeClr val="bg1"/>
                </a:solidFill>
              </a:rPr>
              <a:t>Polihale at the English language Wikipedia [GFDL (www.gnu.org/copyleft/fdl.html) or CC-BY-SA-3.0 (http://creativecommons.org/licenses/by-sa/3.0/)], via Wikimedia Commons</a:t>
            </a:r>
          </a:p>
        </p:txBody>
      </p:sp>
      <p:pic>
        <p:nvPicPr>
          <p:cNvPr id="2050" name="Picture 2" descr="\\fr-vfiler211\ROPSEXT-AIRBUS\TOTO\Presentations\logos\ROPS Official Logo\ROPS Blue-01.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236296" y="315200"/>
            <a:ext cx="1708531"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1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ock right">
    <p:bg>
      <p:bgPr>
        <a:blipFill dpi="0" rotWithShape="1">
          <a:blip r:embed="rId2" cstate="email">
            <a:lum/>
            <a:extLst>
              <a:ext uri="{28A0092B-C50C-407E-A947-70E740481C1C}">
                <a14:useLocalDpi xmlns:a14="http://schemas.microsoft.com/office/drawing/2010/main"/>
              </a:ext>
            </a:extLst>
          </a:blip>
          <a:srcRect/>
          <a:stretch>
            <a:fillRect b="8000"/>
          </a:stretch>
        </a:blipFill>
        <a:effectLst/>
      </p:bgPr>
    </p:bg>
    <p:spTree>
      <p:nvGrpSpPr>
        <p:cNvPr id="1" name=""/>
        <p:cNvGrpSpPr/>
        <p:nvPr/>
      </p:nvGrpSpPr>
      <p:grpSpPr>
        <a:xfrm>
          <a:off x="0" y="0"/>
          <a:ext cx="0" cy="0"/>
          <a:chOff x="0" y="0"/>
          <a:chExt cx="0" cy="0"/>
        </a:xfrm>
      </p:grpSpPr>
      <p:pic>
        <p:nvPicPr>
          <p:cNvPr id="1026" name="Picture 2" descr="\\sfs.corp\Organization\CUSTOMERSERVICE\SLON\1-ROPS\5-COMMUNICATION\Photos\ROPS Brochure Photos\20160222_GettyImages-85572633.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6185" y="0"/>
            <a:ext cx="9170185"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bwMode="auto">
          <a:xfrm>
            <a:off x="0" y="0"/>
            <a:ext cx="9144000" cy="16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2" name="Rectangle 11"/>
          <p:cNvSpPr/>
          <p:nvPr userDrawn="1"/>
        </p:nvSpPr>
        <p:spPr bwMode="auto">
          <a:xfrm>
            <a:off x="0" y="4711500"/>
            <a:ext cx="9144000" cy="43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pic>
        <p:nvPicPr>
          <p:cNvPr id="22" name="Picture 2" descr="c:\Users\koshorst_c\Desktop\AIRBUS_WHT_s.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94648" y="4792502"/>
            <a:ext cx="1193765" cy="289297"/>
          </a:xfrm>
          <a:prstGeom prst="rect">
            <a:avLst/>
          </a:prstGeom>
          <a:noFill/>
        </p:spPr>
      </p:pic>
      <p:pic>
        <p:nvPicPr>
          <p:cNvPr id="18" name="Picture 3" descr="c:\Users\koshorst_c\Desktop\title block.wmf"/>
          <p:cNvPicPr>
            <a:picLocks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298140" y="426349"/>
            <a:ext cx="2583922" cy="2583921"/>
          </a:xfrm>
          <a:prstGeom prst="rect">
            <a:avLst/>
          </a:prstGeom>
          <a:noFill/>
          <a:effectLst/>
        </p:spPr>
      </p:pic>
      <p:sp>
        <p:nvSpPr>
          <p:cNvPr id="20" name="Rectangle 2"/>
          <p:cNvSpPr>
            <a:spLocks noGrp="1" noChangeArrowheads="1"/>
          </p:cNvSpPr>
          <p:nvPr>
            <p:ph type="ctrTitle"/>
          </p:nvPr>
        </p:nvSpPr>
        <p:spPr>
          <a:xfrm>
            <a:off x="6467824" y="1242948"/>
            <a:ext cx="2218388" cy="1055749"/>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2303929"/>
            <a:ext cx="2218388" cy="517030"/>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13" name="Rectangle 4"/>
          <p:cNvSpPr>
            <a:spLocks noGrp="1" noChangeArrowheads="1"/>
          </p:cNvSpPr>
          <p:nvPr>
            <p:ph type="dt" sz="half" idx="2"/>
          </p:nvPr>
        </p:nvSpPr>
        <p:spPr bwMode="auto">
          <a:xfrm>
            <a:off x="6012000" y="5007600"/>
            <a:ext cx="72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GB" dirty="0" smtClean="0"/>
              <a:t>7-8 June 2016</a:t>
            </a:r>
            <a:endParaRPr lang="en-GB" dirty="0"/>
          </a:p>
        </p:txBody>
      </p:sp>
      <p:sp>
        <p:nvSpPr>
          <p:cNvPr id="14" name="Rectangle 5"/>
          <p:cNvSpPr>
            <a:spLocks noGrp="1" noChangeArrowheads="1"/>
          </p:cNvSpPr>
          <p:nvPr>
            <p:ph type="ftr" sz="quarter" idx="3"/>
          </p:nvPr>
        </p:nvSpPr>
        <p:spPr bwMode="auto">
          <a:xfrm>
            <a:off x="2412000" y="5007600"/>
            <a:ext cx="360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dirty="0" smtClean="0"/>
              <a:t>Eurocontrol Safety Forum 2016</a:t>
            </a:r>
            <a:endParaRPr lang="en-GB" dirty="0"/>
          </a:p>
        </p:txBody>
      </p:sp>
      <p:sp>
        <p:nvSpPr>
          <p:cNvPr id="15" name="Text Box 33"/>
          <p:cNvSpPr txBox="1">
            <a:spLocks noChangeArrowheads="1"/>
          </p:cNvSpPr>
          <p:nvPr userDrawn="1"/>
        </p:nvSpPr>
        <p:spPr bwMode="auto">
          <a:xfrm>
            <a:off x="261938" y="5006616"/>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chemeClr val="bg1"/>
                </a:solidFill>
              </a:rPr>
              <a:t>© AIRBUS all rights reserved. Confidential and proprietary document.</a:t>
            </a:r>
            <a:endParaRPr lang="en-GB" sz="450" noProof="1">
              <a:solidFill>
                <a:schemeClr val="bg1"/>
              </a:solidFill>
            </a:endParaRPr>
          </a:p>
        </p:txBody>
      </p:sp>
    </p:spTree>
    <p:extLst>
      <p:ext uri="{BB962C8B-B14F-4D97-AF65-F5344CB8AC3E}">
        <p14:creationId xmlns:p14="http://schemas.microsoft.com/office/powerpoint/2010/main" val="3059439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 25% trans">
    <p:bg>
      <p:bgPr>
        <a:solidFill>
          <a:schemeClr val="accent1"/>
        </a:solidFill>
        <a:effectLst/>
      </p:bgPr>
    </p:bg>
    <p:spTree>
      <p:nvGrpSpPr>
        <p:cNvPr id="1" name=""/>
        <p:cNvGrpSpPr/>
        <p:nvPr/>
      </p:nvGrpSpPr>
      <p:grpSpPr>
        <a:xfrm>
          <a:off x="0" y="0"/>
          <a:ext cx="0" cy="0"/>
          <a:chOff x="0" y="0"/>
          <a:chExt cx="0" cy="0"/>
        </a:xfrm>
      </p:grpSpPr>
      <p:grpSp>
        <p:nvGrpSpPr>
          <p:cNvPr id="26" name="Group 4"/>
          <p:cNvGrpSpPr>
            <a:grpSpLocks noChangeAspect="1"/>
          </p:cNvGrpSpPr>
          <p:nvPr userDrawn="1"/>
        </p:nvGrpSpPr>
        <p:grpSpPr bwMode="auto">
          <a:xfrm>
            <a:off x="254000" y="427038"/>
            <a:ext cx="2584450" cy="2582862"/>
            <a:chOff x="160" y="269"/>
            <a:chExt cx="1628" cy="1627"/>
          </a:xfrm>
        </p:grpSpPr>
        <p:sp>
          <p:nvSpPr>
            <p:cNvPr id="27" name="AutoShape 3"/>
            <p:cNvSpPr>
              <a:spLocks noChangeAspect="1" noChangeArrowheads="1" noTextEdit="1"/>
            </p:cNvSpPr>
            <p:nvPr userDrawn="1"/>
          </p:nvSpPr>
          <p:spPr bwMode="auto">
            <a:xfrm>
              <a:off x="160"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5"/>
            <p:cNvSpPr>
              <a:spLocks noEditPoints="1"/>
            </p:cNvSpPr>
            <p:nvPr userDrawn="1"/>
          </p:nvSpPr>
          <p:spPr bwMode="auto">
            <a:xfrm>
              <a:off x="160"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Rectangle 6"/>
            <p:cNvSpPr>
              <a:spLocks noChangeArrowheads="1"/>
            </p:cNvSpPr>
            <p:nvPr userDrawn="1"/>
          </p:nvSpPr>
          <p:spPr bwMode="auto">
            <a:xfrm>
              <a:off x="1531"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userDrawn="1"/>
          </p:nvSpPr>
          <p:spPr bwMode="auto">
            <a:xfrm>
              <a:off x="160"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Rectangle 8"/>
            <p:cNvSpPr>
              <a:spLocks noChangeArrowheads="1"/>
            </p:cNvSpPr>
            <p:nvPr userDrawn="1"/>
          </p:nvSpPr>
          <p:spPr bwMode="auto">
            <a:xfrm>
              <a:off x="160"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dirty="0"/>
            </a:p>
          </p:txBody>
        </p:sp>
        <p:sp>
          <p:nvSpPr>
            <p:cNvPr id="32" name="Rectangle 9"/>
            <p:cNvSpPr>
              <a:spLocks noChangeArrowheads="1"/>
            </p:cNvSpPr>
            <p:nvPr userDrawn="1"/>
          </p:nvSpPr>
          <p:spPr bwMode="auto">
            <a:xfrm>
              <a:off x="160"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 name="Rectangle 15"/>
          <p:cNvSpPr/>
          <p:nvPr userDrawn="1"/>
        </p:nvSpPr>
        <p:spPr bwMode="auto">
          <a:xfrm>
            <a:off x="0" y="0"/>
            <a:ext cx="9144000" cy="16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2" name="Rectangle 11"/>
          <p:cNvSpPr/>
          <p:nvPr userDrawn="1"/>
        </p:nvSpPr>
        <p:spPr bwMode="auto">
          <a:xfrm>
            <a:off x="0" y="4711500"/>
            <a:ext cx="9144000" cy="43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423740" y="1242948"/>
            <a:ext cx="2218388" cy="1055749"/>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423740" y="2303929"/>
            <a:ext cx="2218388" cy="517030"/>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pic>
        <p:nvPicPr>
          <p:cNvPr id="2050" name="Picture 2" descr="c:\Users\koshorst_c\Desktop\AIRBUS_WHT_s.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94648" y="4792502"/>
            <a:ext cx="1193765" cy="289297"/>
          </a:xfrm>
          <a:prstGeom prst="rect">
            <a:avLst/>
          </a:prstGeom>
          <a:noFill/>
        </p:spPr>
      </p:pic>
      <p:sp>
        <p:nvSpPr>
          <p:cNvPr id="18" name="Text Placeholder 17" descr="Function / Department / Event"/>
          <p:cNvSpPr>
            <a:spLocks noGrp="1"/>
          </p:cNvSpPr>
          <p:nvPr>
            <p:ph type="body" sz="quarter" idx="12" hasCustomPrompt="1"/>
          </p:nvPr>
        </p:nvSpPr>
        <p:spPr>
          <a:xfrm>
            <a:off x="423741" y="507349"/>
            <a:ext cx="2218387" cy="172796"/>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0" name="Text Placeholder 19"/>
          <p:cNvSpPr>
            <a:spLocks noGrp="1"/>
          </p:cNvSpPr>
          <p:nvPr>
            <p:ph type="body" sz="quarter" idx="13" hasCustomPrompt="1"/>
          </p:nvPr>
        </p:nvSpPr>
        <p:spPr>
          <a:xfrm>
            <a:off x="423741" y="730862"/>
            <a:ext cx="2218388" cy="287235"/>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5007600"/>
            <a:ext cx="72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GB" dirty="0" smtClean="0"/>
              <a:t>7-8 June 2016</a:t>
            </a:r>
            <a:endParaRPr lang="en-GB" dirty="0"/>
          </a:p>
        </p:txBody>
      </p:sp>
      <p:sp>
        <p:nvSpPr>
          <p:cNvPr id="14" name="Rectangle 5"/>
          <p:cNvSpPr>
            <a:spLocks noGrp="1" noChangeArrowheads="1"/>
          </p:cNvSpPr>
          <p:nvPr>
            <p:ph type="ftr" sz="quarter" idx="3"/>
          </p:nvPr>
        </p:nvSpPr>
        <p:spPr bwMode="auto">
          <a:xfrm>
            <a:off x="2412000" y="5007600"/>
            <a:ext cx="360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dirty="0" smtClean="0"/>
              <a:t>Eurocontrol Safety Forum 2016</a:t>
            </a:r>
            <a:endParaRPr lang="en-GB" dirty="0"/>
          </a:p>
        </p:txBody>
      </p:sp>
      <p:sp>
        <p:nvSpPr>
          <p:cNvPr id="15" name="Text Box 33"/>
          <p:cNvSpPr txBox="1">
            <a:spLocks noChangeArrowheads="1"/>
          </p:cNvSpPr>
          <p:nvPr userDrawn="1"/>
        </p:nvSpPr>
        <p:spPr bwMode="auto">
          <a:xfrm>
            <a:off x="261938" y="5006616"/>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chemeClr val="bg1"/>
                </a:solidFill>
              </a:rPr>
              <a:t>© AIRBUS all rights reserved. Confidential and proprietary document.</a:t>
            </a:r>
            <a:endParaRPr lang="en-GB" sz="450" noProof="1">
              <a:solidFill>
                <a:schemeClr val="bg1"/>
              </a:solidFill>
            </a:endParaRPr>
          </a:p>
        </p:txBody>
      </p:sp>
    </p:spTree>
    <p:extLst>
      <p:ext uri="{BB962C8B-B14F-4D97-AF65-F5344CB8AC3E}">
        <p14:creationId xmlns:p14="http://schemas.microsoft.com/office/powerpoint/2010/main" val="211467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block right - 25% trans">
    <p:bg>
      <p:bgPr>
        <a:solidFill>
          <a:schemeClr val="accent1"/>
        </a:solidFill>
        <a:effectLst/>
      </p:bgPr>
    </p:bg>
    <p:spTree>
      <p:nvGrpSpPr>
        <p:cNvPr id="1" name=""/>
        <p:cNvGrpSpPr/>
        <p:nvPr/>
      </p:nvGrpSpPr>
      <p:grpSpPr>
        <a:xfrm>
          <a:off x="0" y="0"/>
          <a:ext cx="0" cy="0"/>
          <a:chOff x="0" y="0"/>
          <a:chExt cx="0" cy="0"/>
        </a:xfrm>
      </p:grpSpPr>
      <p:grpSp>
        <p:nvGrpSpPr>
          <p:cNvPr id="17" name="Group 4"/>
          <p:cNvGrpSpPr>
            <a:grpSpLocks noChangeAspect="1"/>
          </p:cNvGrpSpPr>
          <p:nvPr userDrawn="1"/>
        </p:nvGrpSpPr>
        <p:grpSpPr bwMode="auto">
          <a:xfrm>
            <a:off x="6300000" y="424800"/>
            <a:ext cx="2584450" cy="2582862"/>
            <a:chOff x="160" y="269"/>
            <a:chExt cx="1628" cy="1627"/>
          </a:xfrm>
        </p:grpSpPr>
        <p:sp>
          <p:nvSpPr>
            <p:cNvPr id="19" name="AutoShape 3"/>
            <p:cNvSpPr>
              <a:spLocks noChangeAspect="1" noChangeArrowheads="1" noTextEdit="1"/>
            </p:cNvSpPr>
            <p:nvPr userDrawn="1"/>
          </p:nvSpPr>
          <p:spPr bwMode="auto">
            <a:xfrm>
              <a:off x="160" y="269"/>
              <a:ext cx="1628"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5"/>
            <p:cNvSpPr>
              <a:spLocks noEditPoints="1"/>
            </p:cNvSpPr>
            <p:nvPr userDrawn="1"/>
          </p:nvSpPr>
          <p:spPr bwMode="auto">
            <a:xfrm>
              <a:off x="160" y="700"/>
              <a:ext cx="1628" cy="1196"/>
            </a:xfrm>
            <a:custGeom>
              <a:avLst/>
              <a:gdLst>
                <a:gd name="T0" fmla="*/ 1371 w 1628"/>
                <a:gd name="T1" fmla="*/ 1123 h 1196"/>
                <a:gd name="T2" fmla="*/ 1371 w 1628"/>
                <a:gd name="T3" fmla="*/ 1076 h 1196"/>
                <a:gd name="T4" fmla="*/ 1515 w 1628"/>
                <a:gd name="T5" fmla="*/ 1076 h 1196"/>
                <a:gd name="T6" fmla="*/ 1515 w 1628"/>
                <a:gd name="T7" fmla="*/ 1123 h 1196"/>
                <a:gd name="T8" fmla="*/ 1371 w 1628"/>
                <a:gd name="T9" fmla="*/ 1123 h 1196"/>
                <a:gd name="T10" fmla="*/ 622 w 1628"/>
                <a:gd name="T11" fmla="*/ 0 h 1196"/>
                <a:gd name="T12" fmla="*/ 0 w 1628"/>
                <a:gd name="T13" fmla="*/ 0 h 1196"/>
                <a:gd name="T14" fmla="*/ 0 w 1628"/>
                <a:gd name="T15" fmla="*/ 1196 h 1196"/>
                <a:gd name="T16" fmla="*/ 1628 w 1628"/>
                <a:gd name="T17" fmla="*/ 1196 h 1196"/>
                <a:gd name="T18" fmla="*/ 1628 w 1628"/>
                <a:gd name="T19" fmla="*/ 27 h 1196"/>
                <a:gd name="T20" fmla="*/ 622 w 1628"/>
                <a:gd name="T21" fmla="*/ 27 h 1196"/>
                <a:gd name="T22" fmla="*/ 622 w 1628"/>
                <a:gd name="T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1196">
                  <a:moveTo>
                    <a:pt x="1371" y="1123"/>
                  </a:moveTo>
                  <a:lnTo>
                    <a:pt x="1371" y="1076"/>
                  </a:lnTo>
                  <a:lnTo>
                    <a:pt x="1515" y="1076"/>
                  </a:lnTo>
                  <a:lnTo>
                    <a:pt x="1515" y="1123"/>
                  </a:lnTo>
                  <a:lnTo>
                    <a:pt x="1371" y="1123"/>
                  </a:lnTo>
                  <a:close/>
                  <a:moveTo>
                    <a:pt x="622" y="0"/>
                  </a:moveTo>
                  <a:lnTo>
                    <a:pt x="0" y="0"/>
                  </a:lnTo>
                  <a:lnTo>
                    <a:pt x="0" y="1196"/>
                  </a:lnTo>
                  <a:lnTo>
                    <a:pt x="1628" y="1196"/>
                  </a:lnTo>
                  <a:lnTo>
                    <a:pt x="1628" y="27"/>
                  </a:lnTo>
                  <a:lnTo>
                    <a:pt x="622" y="27"/>
                  </a:lnTo>
                  <a:lnTo>
                    <a:pt x="622" y="0"/>
                  </a:lnTo>
                  <a:close/>
                </a:path>
              </a:pathLst>
            </a:cu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6"/>
            <p:cNvSpPr>
              <a:spLocks noChangeArrowheads="1"/>
            </p:cNvSpPr>
            <p:nvPr userDrawn="1"/>
          </p:nvSpPr>
          <p:spPr bwMode="auto">
            <a:xfrm>
              <a:off x="1531" y="1776"/>
              <a:ext cx="144"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7"/>
            <p:cNvSpPr>
              <a:spLocks/>
            </p:cNvSpPr>
            <p:nvPr userDrawn="1"/>
          </p:nvSpPr>
          <p:spPr bwMode="auto">
            <a:xfrm>
              <a:off x="160" y="700"/>
              <a:ext cx="1628" cy="1196"/>
            </a:xfrm>
            <a:custGeom>
              <a:avLst/>
              <a:gdLst>
                <a:gd name="T0" fmla="*/ 622 w 1628"/>
                <a:gd name="T1" fmla="*/ 0 h 1196"/>
                <a:gd name="T2" fmla="*/ 0 w 1628"/>
                <a:gd name="T3" fmla="*/ 0 h 1196"/>
                <a:gd name="T4" fmla="*/ 0 w 1628"/>
                <a:gd name="T5" fmla="*/ 1196 h 1196"/>
                <a:gd name="T6" fmla="*/ 1628 w 1628"/>
                <a:gd name="T7" fmla="*/ 1196 h 1196"/>
                <a:gd name="T8" fmla="*/ 1628 w 1628"/>
                <a:gd name="T9" fmla="*/ 27 h 1196"/>
                <a:gd name="T10" fmla="*/ 622 w 1628"/>
                <a:gd name="T11" fmla="*/ 27 h 1196"/>
                <a:gd name="T12" fmla="*/ 622 w 1628"/>
                <a:gd name="T13" fmla="*/ 0 h 1196"/>
              </a:gdLst>
              <a:ahLst/>
              <a:cxnLst>
                <a:cxn ang="0">
                  <a:pos x="T0" y="T1"/>
                </a:cxn>
                <a:cxn ang="0">
                  <a:pos x="T2" y="T3"/>
                </a:cxn>
                <a:cxn ang="0">
                  <a:pos x="T4" y="T5"/>
                </a:cxn>
                <a:cxn ang="0">
                  <a:pos x="T6" y="T7"/>
                </a:cxn>
                <a:cxn ang="0">
                  <a:pos x="T8" y="T9"/>
                </a:cxn>
                <a:cxn ang="0">
                  <a:pos x="T10" y="T11"/>
                </a:cxn>
                <a:cxn ang="0">
                  <a:pos x="T12" y="T13"/>
                </a:cxn>
              </a:cxnLst>
              <a:rect l="0" t="0" r="r" b="b"/>
              <a:pathLst>
                <a:path w="1628" h="1196">
                  <a:moveTo>
                    <a:pt x="622" y="0"/>
                  </a:moveTo>
                  <a:lnTo>
                    <a:pt x="0" y="0"/>
                  </a:lnTo>
                  <a:lnTo>
                    <a:pt x="0" y="1196"/>
                  </a:lnTo>
                  <a:lnTo>
                    <a:pt x="1628" y="1196"/>
                  </a:lnTo>
                  <a:lnTo>
                    <a:pt x="1628" y="27"/>
                  </a:lnTo>
                  <a:lnTo>
                    <a:pt x="622" y="27"/>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Rectangle 8"/>
            <p:cNvSpPr>
              <a:spLocks noChangeArrowheads="1"/>
            </p:cNvSpPr>
            <p:nvPr userDrawn="1"/>
          </p:nvSpPr>
          <p:spPr bwMode="auto">
            <a:xfrm>
              <a:off x="160" y="269"/>
              <a:ext cx="1628" cy="413"/>
            </a:xfrm>
            <a:prstGeom prst="rect">
              <a:avLst/>
            </a:prstGeom>
            <a:solidFill>
              <a:srgbClr val="FFFFFF">
                <a:alpha val="7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dirty="0"/>
            </a:p>
          </p:txBody>
        </p:sp>
        <p:sp>
          <p:nvSpPr>
            <p:cNvPr id="29" name="Rectangle 9"/>
            <p:cNvSpPr>
              <a:spLocks noChangeArrowheads="1"/>
            </p:cNvSpPr>
            <p:nvPr userDrawn="1"/>
          </p:nvSpPr>
          <p:spPr bwMode="auto">
            <a:xfrm>
              <a:off x="160" y="269"/>
              <a:ext cx="162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 name="Rectangle 15"/>
          <p:cNvSpPr/>
          <p:nvPr userDrawn="1"/>
        </p:nvSpPr>
        <p:spPr bwMode="auto">
          <a:xfrm>
            <a:off x="0" y="0"/>
            <a:ext cx="9144000" cy="16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2" name="Rectangle 11"/>
          <p:cNvSpPr/>
          <p:nvPr userDrawn="1"/>
        </p:nvSpPr>
        <p:spPr bwMode="auto">
          <a:xfrm>
            <a:off x="0" y="4711500"/>
            <a:ext cx="9144000" cy="43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pic>
        <p:nvPicPr>
          <p:cNvPr id="22" name="Picture 2" descr="c:\Users\koshorst_c\Desktop\AIRBUS_WHT_s.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94648" y="4792502"/>
            <a:ext cx="1193765" cy="289297"/>
          </a:xfrm>
          <a:prstGeom prst="rect">
            <a:avLst/>
          </a:prstGeom>
          <a:noFill/>
        </p:spPr>
      </p:pic>
      <p:sp>
        <p:nvSpPr>
          <p:cNvPr id="20" name="Rectangle 2"/>
          <p:cNvSpPr>
            <a:spLocks noGrp="1" noChangeArrowheads="1"/>
          </p:cNvSpPr>
          <p:nvPr>
            <p:ph type="ctrTitle"/>
          </p:nvPr>
        </p:nvSpPr>
        <p:spPr>
          <a:xfrm>
            <a:off x="6467824" y="1242948"/>
            <a:ext cx="2218388" cy="1055749"/>
          </a:xfrm>
          <a:noFill/>
          <a:ln w="9525">
            <a:noFill/>
          </a:ln>
        </p:spPr>
        <p:txBody>
          <a:bodyPr lIns="0" tIns="0" rIns="0" bIns="36000" anchor="b"/>
          <a:lstStyle>
            <a:lvl1pPr algn="l">
              <a:defRPr sz="1700" b="1">
                <a:solidFill>
                  <a:schemeClr val="tx2">
                    <a:lumMod val="50000"/>
                  </a:schemeClr>
                </a:solidFill>
              </a:defRPr>
            </a:lvl1pPr>
          </a:lstStyle>
          <a:p>
            <a:r>
              <a:rPr lang="en-US" noProof="0" smtClean="0"/>
              <a:t>Click to edit Master title style</a:t>
            </a:r>
            <a:endParaRPr lang="en-GB" noProof="0" dirty="0"/>
          </a:p>
        </p:txBody>
      </p:sp>
      <p:sp>
        <p:nvSpPr>
          <p:cNvPr id="21" name="Rectangle 3"/>
          <p:cNvSpPr>
            <a:spLocks noGrp="1" noChangeArrowheads="1"/>
          </p:cNvSpPr>
          <p:nvPr>
            <p:ph type="subTitle" idx="1"/>
          </p:nvPr>
        </p:nvSpPr>
        <p:spPr>
          <a:xfrm>
            <a:off x="6467824" y="2303929"/>
            <a:ext cx="2218388" cy="517030"/>
          </a:xfrm>
        </p:spPr>
        <p:txBody>
          <a:bodyPr lIns="0" tIns="36000" rIns="0" bIns="0"/>
          <a:lstStyle>
            <a:lvl1pPr marL="0" indent="0" algn="l">
              <a:lnSpc>
                <a:spcPct val="80000"/>
              </a:lnSpc>
              <a:buFontTx/>
              <a:buNone/>
              <a:defRPr sz="1100" b="0">
                <a:solidFill>
                  <a:schemeClr val="tx2">
                    <a:lumMod val="50000"/>
                  </a:schemeClr>
                </a:solidFill>
              </a:defRPr>
            </a:lvl1pPr>
          </a:lstStyle>
          <a:p>
            <a:r>
              <a:rPr lang="en-US" noProof="0" smtClean="0"/>
              <a:t>Click to edit Master subtitle style</a:t>
            </a:r>
            <a:endParaRPr lang="en-GB" noProof="0" dirty="0" smtClean="0"/>
          </a:p>
        </p:txBody>
      </p:sp>
      <p:sp>
        <p:nvSpPr>
          <p:cNvPr id="23" name="Text Placeholder 17" descr="Function / Department / Event"/>
          <p:cNvSpPr>
            <a:spLocks noGrp="1"/>
          </p:cNvSpPr>
          <p:nvPr>
            <p:ph type="body" sz="quarter" idx="12" hasCustomPrompt="1"/>
          </p:nvPr>
        </p:nvSpPr>
        <p:spPr>
          <a:xfrm>
            <a:off x="6467825" y="507349"/>
            <a:ext cx="2218387" cy="172796"/>
          </a:xfrm>
        </p:spPr>
        <p:txBody>
          <a:bodyPr lIns="0" tIns="0" rIns="0" bIns="36000"/>
          <a:lstStyle>
            <a:lvl1pPr algn="r">
              <a:buFontTx/>
              <a:buNone/>
              <a:defRPr sz="1200" b="1">
                <a:solidFill>
                  <a:schemeClr val="tx2">
                    <a:lumMod val="50000"/>
                  </a:schemeClr>
                </a:solidFill>
              </a:defRPr>
            </a:lvl1pPr>
          </a:lstStyle>
          <a:p>
            <a:pPr lvl="0"/>
            <a:r>
              <a:rPr lang="en-US" dirty="0" smtClean="0"/>
              <a:t>Function / Event</a:t>
            </a:r>
          </a:p>
        </p:txBody>
      </p:sp>
      <p:sp>
        <p:nvSpPr>
          <p:cNvPr id="24" name="Text Placeholder 19"/>
          <p:cNvSpPr>
            <a:spLocks noGrp="1"/>
          </p:cNvSpPr>
          <p:nvPr>
            <p:ph type="body" sz="quarter" idx="13" hasCustomPrompt="1"/>
          </p:nvPr>
        </p:nvSpPr>
        <p:spPr>
          <a:xfrm>
            <a:off x="6467825" y="730862"/>
            <a:ext cx="2218388" cy="287235"/>
          </a:xfrm>
        </p:spPr>
        <p:txBody>
          <a:bodyPr lIns="0" tIns="36000" rIns="0"/>
          <a:lstStyle>
            <a:lvl1pPr algn="r">
              <a:lnSpc>
                <a:spcPts val="600"/>
              </a:lnSpc>
              <a:buFontTx/>
              <a:buNone/>
              <a:defRPr sz="100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Presented by Name</a:t>
            </a:r>
          </a:p>
          <a:p>
            <a:pPr lvl="0"/>
            <a:r>
              <a:rPr lang="en-US" dirty="0" smtClean="0"/>
              <a:t>Job title</a:t>
            </a:r>
          </a:p>
        </p:txBody>
      </p:sp>
      <p:sp>
        <p:nvSpPr>
          <p:cNvPr id="13" name="Rectangle 4"/>
          <p:cNvSpPr>
            <a:spLocks noGrp="1" noChangeArrowheads="1"/>
          </p:cNvSpPr>
          <p:nvPr>
            <p:ph type="dt" sz="half" idx="2"/>
          </p:nvPr>
        </p:nvSpPr>
        <p:spPr bwMode="auto">
          <a:xfrm>
            <a:off x="6012000" y="5007600"/>
            <a:ext cx="72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GB" dirty="0" smtClean="0"/>
              <a:t>7-8 June 2016</a:t>
            </a:r>
            <a:endParaRPr lang="en-GB" dirty="0"/>
          </a:p>
        </p:txBody>
      </p:sp>
      <p:sp>
        <p:nvSpPr>
          <p:cNvPr id="14" name="Rectangle 5"/>
          <p:cNvSpPr>
            <a:spLocks noGrp="1" noChangeArrowheads="1"/>
          </p:cNvSpPr>
          <p:nvPr>
            <p:ph type="ftr" sz="quarter" idx="3"/>
          </p:nvPr>
        </p:nvSpPr>
        <p:spPr bwMode="auto">
          <a:xfrm>
            <a:off x="2412000" y="5007600"/>
            <a:ext cx="360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dirty="0" smtClean="0"/>
              <a:t>Eurocontrol Safety Forum 2016</a:t>
            </a:r>
            <a:endParaRPr lang="en-GB" dirty="0"/>
          </a:p>
        </p:txBody>
      </p:sp>
      <p:sp>
        <p:nvSpPr>
          <p:cNvPr id="15" name="Text Box 33"/>
          <p:cNvSpPr txBox="1">
            <a:spLocks noChangeArrowheads="1"/>
          </p:cNvSpPr>
          <p:nvPr userDrawn="1"/>
        </p:nvSpPr>
        <p:spPr bwMode="auto">
          <a:xfrm>
            <a:off x="261938" y="5006616"/>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chemeClr val="bg1"/>
                </a:solidFill>
              </a:rPr>
              <a:t>© AIRBUS all rights reserved. Confidential and proprietary document.</a:t>
            </a:r>
            <a:endParaRPr lang="en-GB" sz="450" noProof="1">
              <a:solidFill>
                <a:schemeClr val="bg1"/>
              </a:solidFill>
            </a:endParaRPr>
          </a:p>
        </p:txBody>
      </p:sp>
    </p:spTree>
    <p:extLst>
      <p:ext uri="{BB962C8B-B14F-4D97-AF65-F5344CB8AC3E}">
        <p14:creationId xmlns:p14="http://schemas.microsoft.com/office/powerpoint/2010/main" val="38570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cstate="email">
            <a:alphaModFix amt="1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noProof="0"/>
            </a:lvl1pPr>
          </a:lstStyle>
          <a:p>
            <a:pPr>
              <a:defRPr/>
            </a:pPr>
            <a:r>
              <a:rPr lang="en-GB" dirty="0" smtClean="0">
                <a:solidFill>
                  <a:srgbClr val="FFFFFF"/>
                </a:solidFill>
              </a:rPr>
              <a:t>7-8 June 2016</a:t>
            </a:r>
            <a:endParaRPr lang="en-GB" dirty="0">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r>
              <a:rPr lang="en-GB" dirty="0" smtClean="0">
                <a:solidFill>
                  <a:srgbClr val="FFFFFF"/>
                </a:solidFill>
              </a:rPr>
              <a:t>Eurocontrol Safety Forum 2016</a:t>
            </a:r>
            <a:endParaRPr lang="en-GB"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r>
              <a:rPr lang="en-GB" dirty="0" smtClean="0">
                <a:solidFill>
                  <a:srgbClr val="FFFFFF"/>
                </a:solidFill>
              </a:rPr>
              <a:t>Page </a:t>
            </a:r>
            <a:fld id="{88964653-3594-43D6-B07B-9D599E8B2A12}" type="slidenum">
              <a:rPr lang="en-GB" smtClean="0">
                <a:solidFill>
                  <a:srgbClr val="FFFFFF"/>
                </a:solidFill>
              </a:rPr>
              <a:pPr>
                <a:defRPr/>
              </a:pPr>
              <a:t>‹#›</a:t>
            </a:fld>
            <a:endParaRPr lang="en-GB" dirty="0">
              <a:solidFill>
                <a:srgbClr val="FFFFFF"/>
              </a:solidFill>
            </a:endParaRPr>
          </a:p>
        </p:txBody>
      </p:sp>
      <p:sp>
        <p:nvSpPr>
          <p:cNvPr id="6" name="Rectangle 5"/>
          <p:cNvSpPr/>
          <p:nvPr userDrawn="1"/>
        </p:nvSpPr>
        <p:spPr bwMode="auto">
          <a:xfrm>
            <a:off x="252413" y="215504"/>
            <a:ext cx="8642350" cy="4590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nSpc>
                <a:spcPct val="80000"/>
              </a:lnSpc>
              <a:spcBef>
                <a:spcPct val="50000"/>
              </a:spcBef>
            </a:pPr>
            <a:r>
              <a:rPr lang="en-US" sz="2400" dirty="0" smtClean="0">
                <a:solidFill>
                  <a:srgbClr val="E2E6EE">
                    <a:lumMod val="10000"/>
                  </a:srgbClr>
                </a:solidFill>
                <a:latin typeface="Arial"/>
              </a:rPr>
              <a:t>Agenda</a:t>
            </a:r>
            <a:endParaRPr lang="fr-FR" sz="2400" dirty="0" smtClean="0">
              <a:solidFill>
                <a:srgbClr val="E2E6EE">
                  <a:lumMod val="10000"/>
                </a:srgbClr>
              </a:solidFill>
              <a:latin typeface="Arial"/>
            </a:endParaRPr>
          </a:p>
        </p:txBody>
      </p:sp>
      <p:sp>
        <p:nvSpPr>
          <p:cNvPr id="7" name="Rounded Rectangle 6"/>
          <p:cNvSpPr/>
          <p:nvPr userDrawn="1"/>
        </p:nvSpPr>
        <p:spPr bwMode="auto">
          <a:xfrm>
            <a:off x="-4613" y="900262"/>
            <a:ext cx="7632000" cy="53991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715963">
              <a:lnSpc>
                <a:spcPct val="80000"/>
              </a:lnSpc>
              <a:spcBef>
                <a:spcPct val="50000"/>
              </a:spcBef>
            </a:pPr>
            <a:r>
              <a:rPr lang="en-US" sz="2400" dirty="0" smtClean="0">
                <a:solidFill>
                  <a:sysClr val="windowText" lastClr="000000"/>
                </a:solidFill>
              </a:rPr>
              <a:t>1 – Overview of Safety</a:t>
            </a:r>
            <a:r>
              <a:rPr lang="en-US" sz="2400" baseline="0" dirty="0" smtClean="0">
                <a:solidFill>
                  <a:sysClr val="windowText" lastClr="000000"/>
                </a:solidFill>
              </a:rPr>
              <a:t> at Landing</a:t>
            </a:r>
            <a:endParaRPr lang="fr-FR" sz="2400" dirty="0" smtClean="0">
              <a:solidFill>
                <a:sysClr val="windowText" lastClr="000000"/>
              </a:solidFill>
            </a:endParaRPr>
          </a:p>
        </p:txBody>
      </p:sp>
      <p:sp>
        <p:nvSpPr>
          <p:cNvPr id="8" name="Rounded Rectangle 7"/>
          <p:cNvSpPr/>
          <p:nvPr userDrawn="1"/>
        </p:nvSpPr>
        <p:spPr bwMode="auto">
          <a:xfrm>
            <a:off x="-4613" y="1628882"/>
            <a:ext cx="7632000" cy="540000"/>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715963">
              <a:lnSpc>
                <a:spcPct val="80000"/>
              </a:lnSpc>
              <a:spcBef>
                <a:spcPct val="50000"/>
              </a:spcBef>
            </a:pPr>
            <a:r>
              <a:rPr lang="en-US" sz="2400" dirty="0" smtClean="0">
                <a:solidFill>
                  <a:sysClr val="windowText" lastClr="000000"/>
                </a:solidFill>
              </a:rPr>
              <a:t>2 – Designing ROPS</a:t>
            </a:r>
            <a:endParaRPr lang="fr-FR" sz="2400" dirty="0" smtClean="0">
              <a:solidFill>
                <a:sysClr val="windowText" lastClr="000000"/>
              </a:solidFill>
            </a:endParaRPr>
          </a:p>
        </p:txBody>
      </p:sp>
      <p:sp>
        <p:nvSpPr>
          <p:cNvPr id="9" name="Rounded Rectangle 7"/>
          <p:cNvSpPr/>
          <p:nvPr userDrawn="1"/>
        </p:nvSpPr>
        <p:spPr bwMode="auto">
          <a:xfrm>
            <a:off x="2209" y="2360402"/>
            <a:ext cx="7632000" cy="540000"/>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715963">
              <a:lnSpc>
                <a:spcPct val="80000"/>
              </a:lnSpc>
              <a:spcBef>
                <a:spcPct val="50000"/>
              </a:spcBef>
            </a:pPr>
            <a:r>
              <a:rPr lang="en-US" sz="2400" dirty="0" smtClean="0">
                <a:solidFill>
                  <a:sysClr val="windowText" lastClr="000000"/>
                </a:solidFill>
              </a:rPr>
              <a:t>3 – Feedback </a:t>
            </a:r>
            <a:endParaRPr lang="fr-FR" sz="2400" dirty="0" smtClean="0">
              <a:solidFill>
                <a:sysClr val="windowText" lastClr="000000"/>
              </a:solidFill>
            </a:endParaRPr>
          </a:p>
        </p:txBody>
      </p:sp>
      <p:sp>
        <p:nvSpPr>
          <p:cNvPr id="10" name="Rounded Rectangle 7"/>
          <p:cNvSpPr/>
          <p:nvPr userDrawn="1"/>
        </p:nvSpPr>
        <p:spPr bwMode="auto">
          <a:xfrm>
            <a:off x="2209" y="3099542"/>
            <a:ext cx="7632000" cy="540000"/>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715963">
              <a:lnSpc>
                <a:spcPct val="80000"/>
              </a:lnSpc>
              <a:spcBef>
                <a:spcPct val="50000"/>
              </a:spcBef>
            </a:pPr>
            <a:r>
              <a:rPr lang="en-US" sz="2400" dirty="0" smtClean="0">
                <a:solidFill>
                  <a:sysClr val="windowText" lastClr="000000"/>
                </a:solidFill>
              </a:rPr>
              <a:t>4 – Conclusion</a:t>
            </a:r>
            <a:endParaRPr lang="fr-FR" sz="2400" dirty="0" smtClean="0">
              <a:solidFill>
                <a:sysClr val="windowText" lastClr="000000"/>
              </a:solidFill>
            </a:endParaRPr>
          </a:p>
        </p:txBody>
      </p:sp>
    </p:spTree>
    <p:extLst>
      <p:ext uri="{BB962C8B-B14F-4D97-AF65-F5344CB8AC3E}">
        <p14:creationId xmlns:p14="http://schemas.microsoft.com/office/powerpoint/2010/main" val="752916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Sub">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noProof="0"/>
            </a:lvl1pPr>
          </a:lstStyle>
          <a:p>
            <a:pPr>
              <a:defRPr/>
            </a:pPr>
            <a:r>
              <a:rPr lang="en-GB" dirty="0" smtClean="0">
                <a:solidFill>
                  <a:srgbClr val="FFFFFF"/>
                </a:solidFill>
              </a:rPr>
              <a:t>7-8 June 2016</a:t>
            </a:r>
            <a:endParaRPr lang="en-GB" dirty="0">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r>
              <a:rPr lang="en-GB" dirty="0" smtClean="0">
                <a:solidFill>
                  <a:srgbClr val="FFFFFF"/>
                </a:solidFill>
              </a:rPr>
              <a:t>Eurocontrol Safety Forum 2016</a:t>
            </a:r>
            <a:endParaRPr lang="en-GB"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r>
              <a:rPr lang="en-GB" dirty="0" smtClean="0">
                <a:solidFill>
                  <a:srgbClr val="FFFFFF"/>
                </a:solidFill>
              </a:rPr>
              <a:t>Page </a:t>
            </a:r>
            <a:fld id="{88964653-3594-43D6-B07B-9D599E8B2A12}" type="slidenum">
              <a:rPr lang="en-GB" smtClean="0">
                <a:solidFill>
                  <a:srgbClr val="FFFFFF"/>
                </a:solidFill>
              </a:rPr>
              <a:pPr>
                <a:defRPr/>
              </a:pPr>
              <a:t>‹#›</a:t>
            </a:fld>
            <a:endParaRPr lang="en-GB" dirty="0">
              <a:solidFill>
                <a:srgbClr val="FFFFFF"/>
              </a:solidFill>
            </a:endParaRPr>
          </a:p>
        </p:txBody>
      </p:sp>
      <p:sp>
        <p:nvSpPr>
          <p:cNvPr id="6" name="Rectangle 5"/>
          <p:cNvSpPr/>
          <p:nvPr userDrawn="1"/>
        </p:nvSpPr>
        <p:spPr bwMode="auto">
          <a:xfrm>
            <a:off x="252413" y="215504"/>
            <a:ext cx="8642350" cy="4590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nSpc>
                <a:spcPct val="80000"/>
              </a:lnSpc>
              <a:spcBef>
                <a:spcPct val="50000"/>
              </a:spcBef>
            </a:pPr>
            <a:r>
              <a:rPr lang="en-US" sz="2400" dirty="0" smtClean="0">
                <a:solidFill>
                  <a:srgbClr val="E2E6EE">
                    <a:lumMod val="10000"/>
                  </a:srgbClr>
                </a:solidFill>
                <a:latin typeface="Arial"/>
              </a:rPr>
              <a:t>Agenda</a:t>
            </a:r>
            <a:endParaRPr lang="fr-FR" sz="2400" dirty="0" smtClean="0">
              <a:solidFill>
                <a:srgbClr val="E2E6EE">
                  <a:lumMod val="10000"/>
                </a:srgbClr>
              </a:solidFill>
              <a:latin typeface="Arial"/>
            </a:endParaRPr>
          </a:p>
        </p:txBody>
      </p:sp>
      <p:sp>
        <p:nvSpPr>
          <p:cNvPr id="7" name="Rectangle 6"/>
          <p:cNvSpPr/>
          <p:nvPr userDrawn="1"/>
        </p:nvSpPr>
        <p:spPr bwMode="auto">
          <a:xfrm>
            <a:off x="0" y="1189822"/>
            <a:ext cx="9144000" cy="644487"/>
          </a:xfrm>
          <a:prstGeom prst="rect">
            <a:avLst/>
          </a:prstGeom>
          <a:solidFill>
            <a:srgbClr val="0085AD">
              <a:alpha val="4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715963">
              <a:lnSpc>
                <a:spcPct val="80000"/>
              </a:lnSpc>
              <a:spcBef>
                <a:spcPct val="50000"/>
              </a:spcBef>
            </a:pPr>
            <a:endParaRPr lang="fr-FR" sz="2400" dirty="0" smtClean="0">
              <a:solidFill>
                <a:sysClr val="windowText" lastClr="000000"/>
              </a:solidFill>
            </a:endParaRPr>
          </a:p>
        </p:txBody>
      </p:sp>
      <p:sp>
        <p:nvSpPr>
          <p:cNvPr id="11" name="Text Placeholder 10"/>
          <p:cNvSpPr>
            <a:spLocks noGrp="1"/>
          </p:cNvSpPr>
          <p:nvPr>
            <p:ph type="body" sz="quarter" idx="14" hasCustomPrompt="1"/>
          </p:nvPr>
        </p:nvSpPr>
        <p:spPr>
          <a:xfrm>
            <a:off x="1259633" y="1941910"/>
            <a:ext cx="6992193" cy="1503759"/>
          </a:xfrm>
        </p:spPr>
        <p:txBody>
          <a:bodyPr/>
          <a:lstStyle>
            <a:lvl1pPr marL="457200" indent="-457200">
              <a:buFont typeface="+mj-lt"/>
              <a:buAutoNum type="arabicPeriod"/>
              <a:defRPr baseline="0"/>
            </a:lvl1pPr>
          </a:lstStyle>
          <a:p>
            <a:pPr lvl="0"/>
            <a:r>
              <a:rPr lang="en-US" dirty="0" smtClean="0"/>
              <a:t>Sub-Subject 1</a:t>
            </a:r>
          </a:p>
          <a:p>
            <a:pPr lvl="0"/>
            <a:r>
              <a:rPr lang="en-US" dirty="0" smtClean="0"/>
              <a:t>Sub-Subject 2</a:t>
            </a:r>
            <a:endParaRPr lang="en-US" dirty="0"/>
          </a:p>
        </p:txBody>
      </p:sp>
      <p:sp>
        <p:nvSpPr>
          <p:cNvPr id="8" name="Text Placeholder 7"/>
          <p:cNvSpPr>
            <a:spLocks noGrp="1"/>
          </p:cNvSpPr>
          <p:nvPr>
            <p:ph type="body" sz="quarter" idx="15"/>
          </p:nvPr>
        </p:nvSpPr>
        <p:spPr>
          <a:xfrm>
            <a:off x="6532" y="1189822"/>
            <a:ext cx="9137468" cy="644487"/>
          </a:xfrm>
        </p:spPr>
        <p:txBody>
          <a:bodyPr anchor="ctr"/>
          <a:lstStyle>
            <a:lvl1pPr marL="715963" indent="0">
              <a:spcBef>
                <a:spcPts val="0"/>
              </a:spcBef>
              <a:buNone/>
              <a:defRPr sz="2400"/>
            </a:lvl1pPr>
          </a:lstStyle>
          <a:p>
            <a:pPr lvl="0"/>
            <a:r>
              <a:rPr lang="en-US" smtClean="0"/>
              <a:t>Click to edit Master text styles</a:t>
            </a:r>
          </a:p>
        </p:txBody>
      </p:sp>
    </p:spTree>
    <p:extLst>
      <p:ext uri="{BB962C8B-B14F-4D97-AF65-F5344CB8AC3E}">
        <p14:creationId xmlns:p14="http://schemas.microsoft.com/office/powerpoint/2010/main" val="7354274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pread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3" name="Picture Placeholder 2"/>
          <p:cNvSpPr>
            <a:spLocks noGrp="1"/>
          </p:cNvSpPr>
          <p:nvPr>
            <p:ph type="pic" sz="quarter" idx="13"/>
          </p:nvPr>
        </p:nvSpPr>
        <p:spPr>
          <a:xfrm>
            <a:off x="0" y="676800"/>
            <a:ext cx="9143999" cy="4035600"/>
          </a:xfrm>
          <a:pattFill prst="wdDnDiag">
            <a:fgClr>
              <a:schemeClr val="bg1">
                <a:lumMod val="85000"/>
              </a:schemeClr>
            </a:fgClr>
            <a:bgClr>
              <a:schemeClr val="bg1"/>
            </a:bgClr>
          </a:pattFill>
        </p:spPr>
        <p:txBody>
          <a:bodyPr/>
          <a:lstStyle>
            <a:lvl1pPr marL="0" indent="0">
              <a:buFontTx/>
              <a:buNone/>
              <a:defRPr sz="1400"/>
            </a:lvl1pPr>
          </a:lstStyle>
          <a:p>
            <a:r>
              <a:rPr lang="en-US" dirty="0" smtClean="0"/>
              <a:t>Click icon to add picture</a:t>
            </a:r>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8"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12018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Slide Number Placeholder 5"/>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a:t>
            </a:fld>
            <a:endParaRPr lang="en-GB" dirty="0"/>
          </a:p>
        </p:txBody>
      </p:sp>
      <p:sp>
        <p:nvSpPr>
          <p:cNvPr id="7" name="Rectangle 7"/>
          <p:cNvSpPr>
            <a:spLocks noGrp="1" noChangeArrowheads="1"/>
          </p:cNvSpPr>
          <p:nvPr>
            <p:ph type="title" hasCustomPrompt="1"/>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defRPr baseline="0"/>
            </a:lvl1pPr>
          </a:lstStyle>
          <a:p>
            <a:pPr lvl="0"/>
            <a:r>
              <a:rPr lang="en-US" noProof="0" dirty="0" smtClean="0"/>
              <a:t>Click to add title</a:t>
            </a:r>
            <a:endParaRPr lang="en-GB" noProof="0" dirty="0" smtClean="0"/>
          </a:p>
        </p:txBody>
      </p:sp>
      <p:sp>
        <p:nvSpPr>
          <p:cNvPr id="8" name="Text Placeholder 10"/>
          <p:cNvSpPr>
            <a:spLocks noGrp="1"/>
          </p:cNvSpPr>
          <p:nvPr>
            <p:ph type="body" sz="quarter" idx="14" hasCustomPrompt="1"/>
          </p:nvPr>
        </p:nvSpPr>
        <p:spPr>
          <a:xfrm>
            <a:off x="7272000" y="4097300"/>
            <a:ext cx="1872000" cy="454617"/>
          </a:xfrm>
        </p:spPr>
        <p:txBody>
          <a:bodyPr rIns="180000" bIns="0" anchor="b" anchorCtr="0"/>
          <a:lstStyle>
            <a:lvl1pPr marL="0" indent="0" algn="l">
              <a:buFontTx/>
              <a:buNone/>
              <a:defRPr sz="700"/>
            </a:lvl1pPr>
            <a:lvl2pPr marL="252000" indent="0">
              <a:buFontTx/>
              <a:buNone/>
              <a:defRPr/>
            </a:lvl2pPr>
            <a:lvl3pPr marL="540000" indent="0">
              <a:buFontTx/>
              <a:buNone/>
              <a:defRPr/>
            </a:lvl3pPr>
            <a:lvl4pPr marL="828000" indent="0">
              <a:buFontTx/>
              <a:buNone/>
              <a:defRPr/>
            </a:lvl4pPr>
            <a:lvl5pPr marL="1116000" indent="0">
              <a:buFontTx/>
              <a:buNone/>
              <a:defRPr/>
            </a:lvl5pPr>
          </a:lstStyle>
          <a:p>
            <a:pPr lvl="0"/>
            <a:r>
              <a:rPr lang="en-US" dirty="0" smtClean="0"/>
              <a:t>Click to add text</a:t>
            </a:r>
            <a:endParaRPr lang="en-GB" dirty="0"/>
          </a:p>
        </p:txBody>
      </p:sp>
    </p:spTree>
    <p:extLst>
      <p:ext uri="{BB962C8B-B14F-4D97-AF65-F5344CB8AC3E}">
        <p14:creationId xmlns:p14="http://schemas.microsoft.com/office/powerpoint/2010/main" val="70360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1" y="162000"/>
            <a:ext cx="9143999" cy="593627"/>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0" y="4711500"/>
            <a:ext cx="9144000" cy="43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0" y="0"/>
            <a:ext cx="9144000" cy="162000"/>
          </a:xfrm>
          <a:prstGeom prst="rect">
            <a:avLst/>
          </a:prstGeom>
          <a:solidFill>
            <a:srgbClr val="BDC8D9"/>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028" name="Rectangle 4"/>
          <p:cNvSpPr>
            <a:spLocks noGrp="1" noChangeArrowheads="1"/>
          </p:cNvSpPr>
          <p:nvPr>
            <p:ph type="dt" sz="half" idx="2"/>
          </p:nvPr>
        </p:nvSpPr>
        <p:spPr bwMode="auto">
          <a:xfrm>
            <a:off x="6012000" y="5007600"/>
            <a:ext cx="72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0000"/>
              </a:lnSpc>
              <a:spcBef>
                <a:spcPct val="0"/>
              </a:spcBef>
              <a:defRPr sz="450" b="1" noProof="1" smtClean="0">
                <a:solidFill>
                  <a:schemeClr val="bg1"/>
                </a:solidFill>
              </a:defRPr>
            </a:lvl1pPr>
          </a:lstStyle>
          <a:p>
            <a:pPr>
              <a:defRPr/>
            </a:pPr>
            <a:r>
              <a:rPr lang="en-GB" dirty="0" smtClean="0"/>
              <a:t>7-8 June 2016</a:t>
            </a:r>
            <a:endParaRPr lang="en-GB" dirty="0"/>
          </a:p>
        </p:txBody>
      </p:sp>
      <p:sp>
        <p:nvSpPr>
          <p:cNvPr id="2" name="Rectangle 5"/>
          <p:cNvSpPr>
            <a:spLocks noGrp="1" noChangeArrowheads="1"/>
          </p:cNvSpPr>
          <p:nvPr>
            <p:ph type="ftr" sz="quarter" idx="3"/>
          </p:nvPr>
        </p:nvSpPr>
        <p:spPr bwMode="auto">
          <a:xfrm>
            <a:off x="2412000" y="5007600"/>
            <a:ext cx="3600000" cy="115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defRPr sz="450" b="1" noProof="1" smtClean="0">
                <a:solidFill>
                  <a:schemeClr val="bg1"/>
                </a:solidFill>
                <a:latin typeface="+mn-lt"/>
              </a:defRPr>
            </a:lvl1pPr>
          </a:lstStyle>
          <a:p>
            <a:pPr>
              <a:defRPr/>
            </a:pPr>
            <a:r>
              <a:rPr lang="en-GB" dirty="0" smtClean="0"/>
              <a:t>Eurocontrol Safety Forum 2016</a:t>
            </a:r>
            <a:endParaRPr lang="en-GB" dirty="0"/>
          </a:p>
        </p:txBody>
      </p:sp>
      <p:sp>
        <p:nvSpPr>
          <p:cNvPr id="1030" name="Rectangle 6"/>
          <p:cNvSpPr>
            <a:spLocks noGrp="1" noChangeArrowheads="1"/>
          </p:cNvSpPr>
          <p:nvPr>
            <p:ph type="sldNum" sz="quarter" idx="4"/>
          </p:nvPr>
        </p:nvSpPr>
        <p:spPr bwMode="auto">
          <a:xfrm>
            <a:off x="261939" y="4786313"/>
            <a:ext cx="1081087" cy="1619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700" b="1" noProof="1">
                <a:solidFill>
                  <a:schemeClr val="bg1"/>
                </a:solidFill>
                <a:latin typeface="Arial" pitchFamily="34" charset="0"/>
                <a:cs typeface="Arial" pitchFamily="34" charset="0"/>
              </a:defRPr>
            </a:lvl1pPr>
          </a:lstStyle>
          <a:p>
            <a:pPr>
              <a:defRPr/>
            </a:pPr>
            <a:r>
              <a:rPr lang="en-GB" dirty="0" smtClean="0"/>
              <a:t>Page </a:t>
            </a:r>
            <a:fld id="{18D8B383-48A2-4F68-A457-302CFCBCB6D2}" type="slidenum">
              <a:rPr lang="en-GB" smtClean="0"/>
              <a:pPr>
                <a:defRPr/>
              </a:pPr>
              <a:t>‹#›</a:t>
            </a:fld>
            <a:endParaRPr lang="en-GB" dirty="0"/>
          </a:p>
        </p:txBody>
      </p:sp>
      <p:sp>
        <p:nvSpPr>
          <p:cNvPr id="1037" name="Rectangle 11"/>
          <p:cNvSpPr>
            <a:spLocks noGrp="1" noChangeArrowheads="1"/>
          </p:cNvSpPr>
          <p:nvPr>
            <p:ph type="body" idx="1"/>
          </p:nvPr>
        </p:nvSpPr>
        <p:spPr bwMode="auto">
          <a:xfrm>
            <a:off x="252414" y="837000"/>
            <a:ext cx="8629648" cy="3842156"/>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15504"/>
            <a:ext cx="8629648" cy="459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5006616"/>
            <a:ext cx="2160000" cy="115416"/>
          </a:xfrm>
          <a:prstGeom prst="rect">
            <a:avLst/>
          </a:prstGeom>
          <a:noFill/>
          <a:ln w="9525">
            <a:noFill/>
            <a:miter lim="800000"/>
            <a:headEnd/>
            <a:tailEnd/>
          </a:ln>
          <a:effectLst/>
        </p:spPr>
        <p:txBody>
          <a:bodyPr lIns="0" tIns="0" anchor="ctr">
            <a:spAutoFit/>
          </a:bodyPr>
          <a:lstStyle/>
          <a:p>
            <a:pPr>
              <a:defRPr/>
            </a:pPr>
            <a:r>
              <a:rPr lang="en-GB" sz="450" noProof="1" smtClean="0">
                <a:solidFill>
                  <a:schemeClr val="bg1"/>
                </a:solidFill>
              </a:rPr>
              <a:t>© AIRBUS all rights reserved. Confidential and proprietary document.</a:t>
            </a:r>
            <a:endParaRPr lang="en-GB" sz="450" noProof="1">
              <a:solidFill>
                <a:schemeClr val="bg1"/>
              </a:solidFill>
            </a:endParaRPr>
          </a:p>
        </p:txBody>
      </p:sp>
      <p:pic>
        <p:nvPicPr>
          <p:cNvPr id="12" name="Picture 2" descr="c:\Users\koshorst_c\Desktop\AIRBUS_WHT_s.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694648" y="4792502"/>
            <a:ext cx="1193765" cy="289297"/>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67" r:id="rId3"/>
    <p:sldLayoutId id="2147483663" r:id="rId4"/>
    <p:sldLayoutId id="2147483664" r:id="rId5"/>
    <p:sldLayoutId id="2147483665" r:id="rId6"/>
    <p:sldLayoutId id="2147483666" r:id="rId7"/>
    <p:sldLayoutId id="2147483653" r:id="rId8"/>
    <p:sldLayoutId id="2147483662" r:id="rId9"/>
    <p:sldLayoutId id="2147483654" r:id="rId10"/>
    <p:sldLayoutId id="2147483661" r:id="rId11"/>
    <p:sldLayoutId id="2147483655" r:id="rId12"/>
    <p:sldLayoutId id="2147483656" r:id="rId13"/>
    <p:sldLayoutId id="2147483657" r:id="rId14"/>
    <p:sldLayoutId id="2147483660" r:id="rId15"/>
    <p:sldLayoutId id="2147483659" r:id="rId16"/>
    <p:sldLayoutId id="2147483649" r:id="rId17"/>
  </p:sldLayoutIdLst>
  <p:hf hdr="0"/>
  <p:txStyles>
    <p:titleStyle>
      <a:lvl1pPr algn="l" rtl="0" eaLnBrk="1" fontAlgn="base" hangingPunct="1">
        <a:lnSpc>
          <a:spcPct val="80000"/>
        </a:lnSpc>
        <a:spcBef>
          <a:spcPct val="0"/>
        </a:spcBef>
        <a:spcAft>
          <a:spcPct val="0"/>
        </a:spcAft>
        <a:defRPr sz="2000" b="0">
          <a:solidFill>
            <a:schemeClr val="tx2">
              <a:lumMod val="50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285750" indent="-285750" algn="l" rtl="0" eaLnBrk="1" fontAlgn="base" hangingPunct="1">
        <a:spcBef>
          <a:spcPts val="600"/>
        </a:spcBef>
        <a:spcAft>
          <a:spcPct val="0"/>
        </a:spcAft>
        <a:buSzPct val="120000"/>
        <a:buFont typeface="Arial" panose="020B0604020202020204" pitchFamily="34" charset="0"/>
        <a:buChar char="•"/>
        <a:defRPr sz="1400">
          <a:solidFill>
            <a:schemeClr val="tx2">
              <a:lumMod val="50000"/>
            </a:schemeClr>
          </a:solidFill>
          <a:latin typeface="+mn-lt"/>
          <a:ea typeface="+mn-ea"/>
          <a:cs typeface="+mn-cs"/>
        </a:defRPr>
      </a:lvl1pPr>
      <a:lvl2pPr marL="537750" indent="-285750" algn="l" rtl="0" eaLnBrk="1" fontAlgn="base" hangingPunct="1">
        <a:spcBef>
          <a:spcPct val="20000"/>
        </a:spcBef>
        <a:spcAft>
          <a:spcPct val="0"/>
        </a:spcAft>
        <a:buSzPct val="120000"/>
        <a:buFont typeface="Arial" panose="020B0604020202020204" pitchFamily="34" charset="0"/>
        <a:buChar char="•"/>
        <a:defRPr sz="1400">
          <a:solidFill>
            <a:schemeClr val="tx2">
              <a:lumMod val="50000"/>
            </a:schemeClr>
          </a:solidFill>
          <a:latin typeface="+mn-lt"/>
        </a:defRPr>
      </a:lvl2pPr>
      <a:lvl3pPr marL="825750" indent="-285750" algn="l" rtl="0" eaLnBrk="1" fontAlgn="base" hangingPunct="1">
        <a:spcBef>
          <a:spcPts val="475"/>
        </a:spcBef>
        <a:spcAft>
          <a:spcPct val="0"/>
        </a:spcAft>
        <a:buSzPct val="120000"/>
        <a:buFont typeface="Arial" panose="020B0604020202020204" pitchFamily="34" charset="0"/>
        <a:buChar char="•"/>
        <a:defRPr sz="1400">
          <a:solidFill>
            <a:schemeClr val="tx2">
              <a:lumMod val="50000"/>
            </a:schemeClr>
          </a:solidFill>
          <a:latin typeface="+mn-lt"/>
        </a:defRPr>
      </a:lvl3pPr>
      <a:lvl4pPr marL="1113750" indent="-285750" algn="l" rtl="0" eaLnBrk="1" fontAlgn="base" hangingPunct="1">
        <a:spcBef>
          <a:spcPts val="438"/>
        </a:spcBef>
        <a:spcAft>
          <a:spcPct val="0"/>
        </a:spcAft>
        <a:buSzPct val="120000"/>
        <a:buFont typeface="Arial" panose="020B0604020202020204" pitchFamily="34" charset="0"/>
        <a:buChar char="•"/>
        <a:defRPr sz="1400">
          <a:solidFill>
            <a:schemeClr val="tx2">
              <a:lumMod val="50000"/>
            </a:schemeClr>
          </a:solidFill>
          <a:latin typeface="+mn-lt"/>
        </a:defRPr>
      </a:lvl4pPr>
      <a:lvl5pPr marL="1401750" indent="-285750" algn="l" rtl="0" eaLnBrk="1" fontAlgn="base" hangingPunct="1">
        <a:spcBef>
          <a:spcPts val="388"/>
        </a:spcBef>
        <a:spcAft>
          <a:spcPct val="0"/>
        </a:spcAft>
        <a:buSzPct val="120000"/>
        <a:buFont typeface="Arial" panose="020B0604020202020204" pitchFamily="34" charset="0"/>
        <a:buChar char="•"/>
        <a:defRPr sz="1400">
          <a:solidFill>
            <a:schemeClr val="tx2">
              <a:lumMod val="50000"/>
            </a:schemeClr>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0" Type="http://schemas.openxmlformats.org/officeDocument/2006/relationships/image" Target="../media/image15.jpe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9.jpe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0.jpe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emf"/><Relationship Id="rId4" Type="http://schemas.openxmlformats.org/officeDocument/2006/relationships/image" Target="file://localhost/Users/libreservice/Desktop/PPT_TOOLBOX/20130207_Graphic_Elements_PNG/TB_M/TB_M_World/TB_M_World_D/TB_M_World_D3.png" TargetMode="External"/><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67824" y="1923678"/>
            <a:ext cx="2218388" cy="792088"/>
          </a:xfrm>
        </p:spPr>
        <p:txBody>
          <a:bodyPr/>
          <a:lstStyle/>
          <a:p>
            <a:r>
              <a:rPr lang="en-US" dirty="0" smtClean="0"/>
              <a:t>An Active Safety Net for Runway Overruns</a:t>
            </a:r>
            <a:endParaRPr lang="en-GB" dirty="0"/>
          </a:p>
        </p:txBody>
      </p:sp>
      <p:sp>
        <p:nvSpPr>
          <p:cNvPr id="3" name="Subtitle 2"/>
          <p:cNvSpPr>
            <a:spLocks noGrp="1"/>
          </p:cNvSpPr>
          <p:nvPr>
            <p:ph type="subTitle" idx="1"/>
          </p:nvPr>
        </p:nvSpPr>
        <p:spPr>
          <a:xfrm>
            <a:off x="6458068" y="483518"/>
            <a:ext cx="2218388" cy="517030"/>
          </a:xfrm>
        </p:spPr>
        <p:txBody>
          <a:bodyPr/>
          <a:lstStyle/>
          <a:p>
            <a:r>
              <a:rPr lang="en-US" dirty="0" smtClean="0"/>
              <a:t>Presented by Logan JONES</a:t>
            </a:r>
          </a:p>
          <a:p>
            <a:r>
              <a:rPr lang="en-US" dirty="0" smtClean="0"/>
              <a:t>Airbus Flight Operations Solutions</a:t>
            </a:r>
            <a:endParaRPr lang="en-GB" dirty="0"/>
          </a:p>
        </p:txBody>
      </p:sp>
      <p:sp>
        <p:nvSpPr>
          <p:cNvPr id="6" name="Date Placeholder 5"/>
          <p:cNvSpPr>
            <a:spLocks noGrp="1"/>
          </p:cNvSpPr>
          <p:nvPr>
            <p:ph type="dt" sz="half" idx="2"/>
          </p:nvPr>
        </p:nvSpPr>
        <p:spPr/>
        <p:txBody>
          <a:bodyPr/>
          <a:lstStyle/>
          <a:p>
            <a:pPr>
              <a:defRPr/>
            </a:pPr>
            <a:r>
              <a:rPr lang="en-GB" dirty="0" smtClean="0"/>
              <a:t>7-8 June 2016</a:t>
            </a:r>
            <a:endParaRPr lang="en-GB" dirty="0"/>
          </a:p>
        </p:txBody>
      </p:sp>
      <p:sp>
        <p:nvSpPr>
          <p:cNvPr id="7" name="Footer Placeholder 6"/>
          <p:cNvSpPr>
            <a:spLocks noGrp="1"/>
          </p:cNvSpPr>
          <p:nvPr>
            <p:ph type="ftr" sz="quarter" idx="3"/>
          </p:nvPr>
        </p:nvSpPr>
        <p:spPr/>
        <p:txBody>
          <a:bodyPr/>
          <a:lstStyle/>
          <a:p>
            <a:pPr>
              <a:defRPr/>
            </a:pPr>
            <a:r>
              <a:rPr lang="en-GB" dirty="0" smtClean="0"/>
              <a:t>Eurocontrol Safety Forum 2016</a:t>
            </a:r>
            <a:endParaRPr lang="en-GB" dirty="0"/>
          </a:p>
        </p:txBody>
      </p:sp>
      <p:pic>
        <p:nvPicPr>
          <p:cNvPr id="8" name="Picture 2" descr="\\fr-vfiler211\ROPSEXT-AIRBUS\TOTO\Presentations\logos\ROPS Official Logo\ROPS Blue-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0791" y="1215200"/>
            <a:ext cx="2165138" cy="114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9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10</a:t>
            </a:fld>
            <a:endParaRPr lang="en-GB" dirty="0"/>
          </a:p>
        </p:txBody>
      </p:sp>
      <p:sp>
        <p:nvSpPr>
          <p:cNvPr id="6" name="Title 5"/>
          <p:cNvSpPr>
            <a:spLocks noGrp="1"/>
          </p:cNvSpPr>
          <p:nvPr>
            <p:ph type="title"/>
          </p:nvPr>
        </p:nvSpPr>
        <p:spPr/>
        <p:txBody>
          <a:bodyPr/>
          <a:lstStyle/>
          <a:p>
            <a:r>
              <a:rPr lang="en-US" dirty="0" smtClean="0"/>
              <a:t>Designing ROPS</a:t>
            </a:r>
            <a:endParaRPr lang="en-GB" dirty="0"/>
          </a:p>
        </p:txBody>
      </p:sp>
      <p:sp>
        <p:nvSpPr>
          <p:cNvPr id="9" name="TextBox 8"/>
          <p:cNvSpPr txBox="1"/>
          <p:nvPr/>
        </p:nvSpPr>
        <p:spPr>
          <a:xfrm>
            <a:off x="1588" y="949474"/>
            <a:ext cx="2626196" cy="686172"/>
          </a:xfrm>
          <a:prstGeom prst="rect">
            <a:avLst/>
          </a:prstGeom>
          <a:solidFill>
            <a:srgbClr val="0099C1"/>
          </a:solidFill>
          <a:ln>
            <a:solidFill>
              <a:srgbClr val="0099C1"/>
            </a:solidFill>
          </a:ln>
        </p:spPr>
        <p:txBody>
          <a:bodyPr wrap="square" lIns="252000" rtlCol="0" anchor="ctr">
            <a:noAutofit/>
          </a:bodyPr>
          <a:lstStyle>
            <a:defPPr>
              <a:defRPr lang="en-GB"/>
            </a:defPPr>
            <a:lvl1pPr lvl="0">
              <a:defRPr sz="2400" b="1">
                <a:solidFill>
                  <a:srgbClr val="FFFFFF"/>
                </a:solidFill>
              </a:defRPr>
            </a:lvl1pPr>
          </a:lstStyle>
          <a:p>
            <a:r>
              <a:rPr lang="en-US" sz="2800" dirty="0" smtClean="0"/>
              <a:t>Consistency</a:t>
            </a:r>
            <a:endParaRPr lang="en-GB" sz="2800" dirty="0"/>
          </a:p>
        </p:txBody>
      </p:sp>
      <p:sp>
        <p:nvSpPr>
          <p:cNvPr id="5" name="TextBox 4"/>
          <p:cNvSpPr txBox="1"/>
          <p:nvPr/>
        </p:nvSpPr>
        <p:spPr>
          <a:xfrm>
            <a:off x="2915817" y="795585"/>
            <a:ext cx="6228184" cy="1200329"/>
          </a:xfrm>
          <a:prstGeom prst="rect">
            <a:avLst/>
          </a:prstGeom>
          <a:noFill/>
        </p:spPr>
        <p:txBody>
          <a:bodyPr wrap="square" rtlCol="0">
            <a:spAutoFit/>
          </a:bodyPr>
          <a:lstStyle/>
          <a:p>
            <a:r>
              <a:rPr lang="en-US" sz="1800" dirty="0" smtClean="0">
                <a:solidFill>
                  <a:schemeClr val="tx2">
                    <a:lumMod val="50000"/>
                  </a:schemeClr>
                </a:solidFill>
              </a:rPr>
              <a:t>Airbus ROPS is built on the same hypotheses used for the Airbus In-Flight landing distances. All of which are based on the recommendations from the TALPA ARC working group and recommended by the FAA in AC 25-32</a:t>
            </a:r>
            <a:endParaRPr lang="en-GB" sz="1800" dirty="0" smtClean="0">
              <a:solidFill>
                <a:schemeClr val="tx2">
                  <a:lumMod val="50000"/>
                </a:schemeClr>
              </a:solidFill>
            </a:endParaRPr>
          </a:p>
        </p:txBody>
      </p:sp>
      <p:sp>
        <p:nvSpPr>
          <p:cNvPr id="12" name="Freeform 7"/>
          <p:cNvSpPr>
            <a:spLocks/>
          </p:cNvSpPr>
          <p:nvPr/>
        </p:nvSpPr>
        <p:spPr bwMode="auto">
          <a:xfrm>
            <a:off x="3120045" y="1903598"/>
            <a:ext cx="3001962"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tx2">
              <a:lumMod val="75000"/>
            </a:schemeClr>
          </a:solidFill>
          <a:ln w="28575">
            <a:solidFill>
              <a:srgbClr val="006FA0"/>
            </a:solidFill>
            <a:prstDash val="solid"/>
            <a:round/>
            <a:headEnd/>
            <a:tailEnd/>
          </a:ln>
          <a:scene3d>
            <a:camera prst="perspectiveRelaxedModerately" fov="0"/>
            <a:lightRig rig="threePt" dir="t"/>
          </a:scene3d>
          <a:sp3d extrusionH="342900" prstMaterial="matte"/>
        </p:spPr>
        <p:txBody>
          <a:bodyPr bIns="540000" anchor="t"/>
          <a:lstStyle/>
          <a:p>
            <a:pPr algn="ctr" eaLnBrk="1" hangingPunct="1"/>
            <a:r>
              <a:rPr lang="en-US" sz="3200" b="1" dirty="0" smtClean="0">
                <a:solidFill>
                  <a:schemeClr val="bg1"/>
                </a:solidFill>
                <a:cs typeface="Arial" charset="0"/>
              </a:rPr>
              <a:t>In-Flight</a:t>
            </a:r>
            <a:br>
              <a:rPr lang="en-US" sz="3200" b="1" dirty="0" smtClean="0">
                <a:solidFill>
                  <a:schemeClr val="bg1"/>
                </a:solidFill>
                <a:cs typeface="Arial" charset="0"/>
              </a:rPr>
            </a:br>
            <a:r>
              <a:rPr lang="en-US" sz="3200" b="1" dirty="0" smtClean="0">
                <a:solidFill>
                  <a:schemeClr val="bg1"/>
                </a:solidFill>
                <a:cs typeface="Arial" charset="0"/>
              </a:rPr>
              <a:t>LD</a:t>
            </a:r>
            <a:endParaRPr lang="en-GB" sz="3200" b="1" dirty="0">
              <a:solidFill>
                <a:schemeClr val="bg1"/>
              </a:solidFill>
              <a:cs typeface="Arial" charset="0"/>
            </a:endParaRPr>
          </a:p>
        </p:txBody>
      </p:sp>
      <p:pic>
        <p:nvPicPr>
          <p:cNvPr id="13" name="Picture 2" descr="C:\Users\TO143583\Desktop\mza_1074831546891391151.1024x1024-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3558" y="2573585"/>
            <a:ext cx="1805465" cy="24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467544" y="1779662"/>
            <a:ext cx="2506311" cy="3001962"/>
            <a:chOff x="1940047" y="1491630"/>
            <a:chExt cx="2506311" cy="3001962"/>
          </a:xfrm>
        </p:grpSpPr>
        <p:sp>
          <p:nvSpPr>
            <p:cNvPr id="11" name="Freeform 5"/>
            <p:cNvSpPr>
              <a:spLocks/>
            </p:cNvSpPr>
            <p:nvPr/>
          </p:nvSpPr>
          <p:spPr bwMode="auto">
            <a:xfrm>
              <a:off x="1950808" y="1491630"/>
              <a:ext cx="2495550" cy="300196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tx2">
                <a:lumMod val="75000"/>
              </a:schemeClr>
            </a:solidFill>
            <a:ln w="28575">
              <a:solidFill>
                <a:srgbClr val="006FA0"/>
              </a:solidFill>
              <a:prstDash val="solid"/>
              <a:round/>
              <a:headEnd/>
              <a:tailEnd/>
            </a:ln>
            <a:scene3d>
              <a:camera prst="perspectiveRelaxedModerately" fov="0"/>
              <a:lightRig rig="threePt" dir="t"/>
            </a:scene3d>
            <a:sp3d extrusionH="342900" prstMaterial="matte"/>
          </p:spPr>
          <p:txBody>
            <a:bodyPr bIns="540000" anchor="ctr"/>
            <a:lstStyle/>
            <a:p>
              <a:pPr algn="ctr" eaLnBrk="1" hangingPunct="1">
                <a:defRPr/>
              </a:pPr>
              <a:endParaRPr lang="en-GB" sz="4000" dirty="0">
                <a:cs typeface="Arial" charset="0"/>
              </a:endParaRPr>
            </a:p>
          </p:txBody>
        </p:sp>
        <p:pic>
          <p:nvPicPr>
            <p:cNvPr id="1026" name="Picture 2" descr="\\sfs.corp\Organization\CUSTOMERSERVICE\SLON\1-ROPS\5-COMMUNICATION\Logos - ROPS\ROPS Grey-01.pn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940047" y="1923677"/>
              <a:ext cx="2029231" cy="1068933"/>
            </a:xfrm>
            <a:prstGeom prst="rect">
              <a:avLst/>
            </a:prstGeom>
            <a:noFill/>
            <a:scene3d>
              <a:camera prst="perspectiveRelaxedModerately" fov="0"/>
              <a:lightRig rig="threePt" dir="t"/>
            </a:scene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6226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11</a:t>
            </a:fld>
            <a:endParaRPr lang="en-GB" dirty="0"/>
          </a:p>
        </p:txBody>
      </p:sp>
      <p:sp>
        <p:nvSpPr>
          <p:cNvPr id="6" name="Title 5"/>
          <p:cNvSpPr>
            <a:spLocks noGrp="1"/>
          </p:cNvSpPr>
          <p:nvPr>
            <p:ph type="title"/>
          </p:nvPr>
        </p:nvSpPr>
        <p:spPr/>
        <p:txBody>
          <a:bodyPr/>
          <a:lstStyle/>
          <a:p>
            <a:r>
              <a:rPr lang="en-US" dirty="0" smtClean="0"/>
              <a:t>Designing ROPS</a:t>
            </a:r>
            <a:endParaRPr lang="en-GB" dirty="0"/>
          </a:p>
        </p:txBody>
      </p:sp>
      <p:graphicFrame>
        <p:nvGraphicFramePr>
          <p:cNvPr id="9" name="Diagramme 7"/>
          <p:cNvGraphicFramePr/>
          <p:nvPr>
            <p:extLst>
              <p:ext uri="{D42A27DB-BD31-4B8C-83A1-F6EECF244321}">
                <p14:modId xmlns:p14="http://schemas.microsoft.com/office/powerpoint/2010/main" val="1534101796"/>
              </p:ext>
            </p:extLst>
          </p:nvPr>
        </p:nvGraphicFramePr>
        <p:xfrm>
          <a:off x="0" y="198388"/>
          <a:ext cx="914400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4248" y="345013"/>
            <a:ext cx="1020112" cy="64546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32040" y="440485"/>
            <a:ext cx="982113" cy="69400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 name="Image 19" descr="A320.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03405" y="896459"/>
            <a:ext cx="1070346" cy="7084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Image 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99526" y="1228391"/>
            <a:ext cx="791271" cy="118708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Rectangle à coins arrondis 8"/>
          <p:cNvSpPr/>
          <p:nvPr/>
        </p:nvSpPr>
        <p:spPr bwMode="auto">
          <a:xfrm>
            <a:off x="589245" y="4014812"/>
            <a:ext cx="1705916" cy="523220"/>
          </a:xfrm>
          <a:prstGeom prst="rect">
            <a:avLst/>
          </a:prstGeom>
          <a:solidFill>
            <a:srgbClr val="004D70"/>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en-GB" sz="1600" b="1" dirty="0" smtClean="0">
                <a:solidFill>
                  <a:schemeClr val="bg1"/>
                </a:solidFill>
                <a:latin typeface="Arial" panose="020B0604020202020204" pitchFamily="34" charset="0"/>
                <a:cs typeface="Arial" panose="020B0604020202020204" pitchFamily="34" charset="0"/>
              </a:rPr>
              <a:t>Research</a:t>
            </a:r>
            <a:endParaRPr lang="en-GB" sz="1600" b="1" dirty="0">
              <a:solidFill>
                <a:schemeClr val="bg1"/>
              </a:solidFill>
              <a:latin typeface="Arial" panose="020B0604020202020204" pitchFamily="34" charset="0"/>
              <a:cs typeface="Arial" panose="020B0604020202020204" pitchFamily="34" charset="0"/>
            </a:endParaRPr>
          </a:p>
          <a:p>
            <a:pPr algn="ctr">
              <a:defRPr/>
            </a:pPr>
            <a:r>
              <a:rPr lang="en-GB" sz="1200" b="1" dirty="0">
                <a:solidFill>
                  <a:schemeClr val="bg1"/>
                </a:solidFill>
                <a:latin typeface="Arial" panose="020B0604020202020204" pitchFamily="34" charset="0"/>
                <a:cs typeface="Arial" panose="020B0604020202020204" pitchFamily="34" charset="0"/>
              </a:rPr>
              <a:t>Oct. 1998 - Feb. 2002</a:t>
            </a:r>
          </a:p>
        </p:txBody>
      </p:sp>
      <p:sp>
        <p:nvSpPr>
          <p:cNvPr id="15" name="Ellipse 15"/>
          <p:cNvSpPr>
            <a:spLocks noChangeAspect="1"/>
          </p:cNvSpPr>
          <p:nvPr/>
        </p:nvSpPr>
        <p:spPr bwMode="auto">
          <a:xfrm>
            <a:off x="1457747" y="3948137"/>
            <a:ext cx="142875" cy="142875"/>
          </a:xfrm>
          <a:prstGeom prst="ellipse">
            <a:avLst/>
          </a:prstGeom>
          <a:solidFill>
            <a:schemeClr val="bg1"/>
          </a:solidFill>
          <a:ln w="31750" cap="flat" cmpd="sng" algn="ctr">
            <a:solidFill>
              <a:schemeClr val="accent1"/>
            </a:solidFill>
            <a:prstDash val="solid"/>
            <a:round/>
            <a:headEnd type="none" w="med" len="med"/>
            <a:tailEnd type="none" w="med" len="med"/>
          </a:ln>
          <a:effectLst/>
        </p:spPr>
        <p:txBody>
          <a:bodyPr>
            <a:spAutoFit/>
          </a:bodyPr>
          <a:lstStyle/>
          <a:p>
            <a:pPr>
              <a:defRPr/>
            </a:pPr>
            <a:endParaRPr lang="en-GB" dirty="0"/>
          </a:p>
        </p:txBody>
      </p:sp>
      <p:sp>
        <p:nvSpPr>
          <p:cNvPr id="8" name="TextBox 7"/>
          <p:cNvSpPr txBox="1"/>
          <p:nvPr/>
        </p:nvSpPr>
        <p:spPr>
          <a:xfrm>
            <a:off x="0" y="707788"/>
            <a:ext cx="1979711" cy="956773"/>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Incremental Design</a:t>
            </a:r>
            <a:endParaRPr lang="en-US" sz="4000" b="1" dirty="0" smtClean="0">
              <a:solidFill>
                <a:srgbClr val="FFFFFF"/>
              </a:solidFill>
            </a:endParaRPr>
          </a:p>
        </p:txBody>
      </p:sp>
      <p:sp>
        <p:nvSpPr>
          <p:cNvPr id="16" name="TextBox 15"/>
          <p:cNvSpPr txBox="1"/>
          <p:nvPr/>
        </p:nvSpPr>
        <p:spPr>
          <a:xfrm>
            <a:off x="2592288" y="3651870"/>
            <a:ext cx="6228184" cy="1077218"/>
          </a:xfrm>
          <a:prstGeom prst="rect">
            <a:avLst/>
          </a:prstGeom>
          <a:noFill/>
        </p:spPr>
        <p:txBody>
          <a:bodyPr wrap="square" rtlCol="0">
            <a:spAutoFit/>
          </a:bodyPr>
          <a:lstStyle/>
          <a:p>
            <a:r>
              <a:rPr lang="en-US" b="1" dirty="0" smtClean="0">
                <a:solidFill>
                  <a:schemeClr val="tx2">
                    <a:lumMod val="50000"/>
                  </a:schemeClr>
                </a:solidFill>
              </a:rPr>
              <a:t>2009</a:t>
            </a:r>
            <a:r>
              <a:rPr lang="en-US" dirty="0" smtClean="0">
                <a:solidFill>
                  <a:schemeClr val="tx2">
                    <a:lumMod val="50000"/>
                  </a:schemeClr>
                </a:solidFill>
              </a:rPr>
              <a:t> Dry/Wet Runways – Autobrake Only</a:t>
            </a:r>
          </a:p>
          <a:p>
            <a:r>
              <a:rPr lang="en-US" b="1" dirty="0" smtClean="0">
                <a:solidFill>
                  <a:schemeClr val="tx2">
                    <a:lumMod val="50000"/>
                  </a:schemeClr>
                </a:solidFill>
              </a:rPr>
              <a:t>2010</a:t>
            </a:r>
            <a:r>
              <a:rPr lang="en-US" dirty="0" smtClean="0">
                <a:solidFill>
                  <a:schemeClr val="tx2">
                    <a:lumMod val="50000"/>
                  </a:schemeClr>
                </a:solidFill>
              </a:rPr>
              <a:t> Dry/Wet Runways – All Braking Modes</a:t>
            </a:r>
          </a:p>
          <a:p>
            <a:r>
              <a:rPr lang="en-US" b="1" dirty="0" smtClean="0">
                <a:solidFill>
                  <a:schemeClr val="tx2">
                    <a:lumMod val="50000"/>
                  </a:schemeClr>
                </a:solidFill>
              </a:rPr>
              <a:t>2014 </a:t>
            </a:r>
            <a:r>
              <a:rPr lang="en-US" dirty="0" smtClean="0">
                <a:solidFill>
                  <a:schemeClr val="tx2">
                    <a:lumMod val="50000"/>
                  </a:schemeClr>
                </a:solidFill>
              </a:rPr>
              <a:t>Dry/Wet Runways with Runway </a:t>
            </a:r>
            <a:r>
              <a:rPr lang="en-US" dirty="0">
                <a:solidFill>
                  <a:schemeClr val="tx2">
                    <a:lumMod val="50000"/>
                  </a:schemeClr>
                </a:solidFill>
              </a:rPr>
              <a:t>State </a:t>
            </a:r>
            <a:r>
              <a:rPr lang="en-US" dirty="0" smtClean="0">
                <a:solidFill>
                  <a:schemeClr val="tx2">
                    <a:lumMod val="50000"/>
                  </a:schemeClr>
                </a:solidFill>
              </a:rPr>
              <a:t>Selector</a:t>
            </a:r>
          </a:p>
          <a:p>
            <a:r>
              <a:rPr lang="en-US" b="1" dirty="0" smtClean="0">
                <a:solidFill>
                  <a:schemeClr val="tx2">
                    <a:lumMod val="50000"/>
                  </a:schemeClr>
                </a:solidFill>
              </a:rPr>
              <a:t>2017</a:t>
            </a:r>
            <a:r>
              <a:rPr lang="en-US" dirty="0" smtClean="0">
                <a:solidFill>
                  <a:schemeClr val="tx2">
                    <a:lumMod val="50000"/>
                  </a:schemeClr>
                </a:solidFill>
              </a:rPr>
              <a:t> Contaminated Runways </a:t>
            </a:r>
            <a:r>
              <a:rPr lang="en-US" dirty="0">
                <a:solidFill>
                  <a:schemeClr val="tx2">
                    <a:lumMod val="50000"/>
                  </a:schemeClr>
                </a:solidFill>
              </a:rPr>
              <a:t>with Runway State Selector</a:t>
            </a:r>
            <a:endParaRPr lang="en-GB" dirty="0" smtClean="0">
              <a:solidFill>
                <a:schemeClr val="tx2">
                  <a:lumMod val="50000"/>
                </a:schemeClr>
              </a:solidFill>
            </a:endParaRPr>
          </a:p>
        </p:txBody>
      </p:sp>
    </p:spTree>
    <p:extLst>
      <p:ext uri="{BB962C8B-B14F-4D97-AF65-F5344CB8AC3E}">
        <p14:creationId xmlns:p14="http://schemas.microsoft.com/office/powerpoint/2010/main" val="3332114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Rectangle 5"/>
          <p:cNvSpPr/>
          <p:nvPr/>
        </p:nvSpPr>
        <p:spPr bwMode="auto">
          <a:xfrm>
            <a:off x="-11290" y="2283718"/>
            <a:ext cx="9155289" cy="720080"/>
          </a:xfrm>
          <a:prstGeom prst="rect">
            <a:avLst/>
          </a:prstGeom>
          <a:solidFill>
            <a:srgbClr val="0085AD">
              <a:alpha val="4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GB" dirty="0" smtClean="0">
                <a:solidFill>
                  <a:srgbClr val="FFFFFF"/>
                </a:solidFill>
              </a:rPr>
              <a:t>Page </a:t>
            </a:r>
            <a:fld id="{88964653-3594-43D6-B07B-9D599E8B2A12}" type="slidenum">
              <a:rPr lang="en-GB" smtClean="0">
                <a:solidFill>
                  <a:srgbClr val="FFFFFF"/>
                </a:solidFill>
              </a:rPr>
              <a:pPr>
                <a:defRPr/>
              </a:pPr>
              <a:t>12</a:t>
            </a:fld>
            <a:endParaRPr lang="en-GB" dirty="0">
              <a:solidFill>
                <a:srgbClr val="FFFFFF"/>
              </a:solidFill>
            </a:endParaRPr>
          </a:p>
        </p:txBody>
      </p:sp>
    </p:spTree>
    <p:extLst>
      <p:ext uri="{BB962C8B-B14F-4D97-AF65-F5344CB8AC3E}">
        <p14:creationId xmlns:p14="http://schemas.microsoft.com/office/powerpoint/2010/main" val="2883951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13</a:t>
            </a:fld>
            <a:endParaRPr lang="en-GB" dirty="0"/>
          </a:p>
        </p:txBody>
      </p:sp>
      <p:sp>
        <p:nvSpPr>
          <p:cNvPr id="5" name="Content Placeholder 4"/>
          <p:cNvSpPr>
            <a:spLocks noGrp="1"/>
          </p:cNvSpPr>
          <p:nvPr>
            <p:ph sz="quarter" idx="13"/>
          </p:nvPr>
        </p:nvSpPr>
        <p:spPr>
          <a:xfrm>
            <a:off x="252000" y="986400"/>
            <a:ext cx="5544136" cy="1297318"/>
          </a:xfrm>
        </p:spPr>
        <p:txBody>
          <a:bodyPr/>
          <a:lstStyle/>
          <a:p>
            <a:r>
              <a:rPr lang="en-US" sz="2000" dirty="0" smtClean="0"/>
              <a:t>It is Airbus’ practice to limit the installation of new functions to a limited number of companies in order to gain operational feedback. </a:t>
            </a:r>
            <a:endParaRPr lang="en-GB" sz="2000" dirty="0"/>
          </a:p>
        </p:txBody>
      </p:sp>
      <p:sp>
        <p:nvSpPr>
          <p:cNvPr id="6" name="Title 5"/>
          <p:cNvSpPr>
            <a:spLocks noGrp="1"/>
          </p:cNvSpPr>
          <p:nvPr>
            <p:ph type="title"/>
          </p:nvPr>
        </p:nvSpPr>
        <p:spPr/>
        <p:txBody>
          <a:bodyPr/>
          <a:lstStyle/>
          <a:p>
            <a:r>
              <a:rPr lang="en-US" dirty="0" smtClean="0"/>
              <a:t>Feedback</a:t>
            </a:r>
            <a:endParaRPr lang="en-GB" dirty="0"/>
          </a:p>
        </p:txBody>
      </p:sp>
      <p:sp>
        <p:nvSpPr>
          <p:cNvPr id="8" name="TextBox 7"/>
          <p:cNvSpPr txBox="1"/>
          <p:nvPr/>
        </p:nvSpPr>
        <p:spPr>
          <a:xfrm>
            <a:off x="6012160" y="707787"/>
            <a:ext cx="3131841" cy="956773"/>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Controlled</a:t>
            </a:r>
          </a:p>
          <a:p>
            <a:pPr algn="ctr"/>
            <a:r>
              <a:rPr lang="en-US" sz="2400" b="1" dirty="0" smtClean="0">
                <a:solidFill>
                  <a:srgbClr val="FFFFFF"/>
                </a:solidFill>
              </a:rPr>
              <a:t>Entry-into-Service</a:t>
            </a:r>
            <a:endParaRPr lang="en-US" sz="4000" b="1" dirty="0" smtClean="0">
              <a:solidFill>
                <a:srgbClr val="FFFFFF"/>
              </a:solidFill>
            </a:endParaRPr>
          </a:p>
        </p:txBody>
      </p:sp>
      <p:sp>
        <p:nvSpPr>
          <p:cNvPr id="9" name="Content Placeholder 4"/>
          <p:cNvSpPr txBox="1">
            <a:spLocks/>
          </p:cNvSpPr>
          <p:nvPr/>
        </p:nvSpPr>
        <p:spPr bwMode="auto">
          <a:xfrm>
            <a:off x="3491880" y="2762925"/>
            <a:ext cx="5544136" cy="1297318"/>
          </a:xfrm>
          <a:prstGeom prst="rect">
            <a:avLst/>
          </a:prstGeom>
          <a:noFill/>
          <a:ln w="9525">
            <a:noFill/>
            <a:miter lim="800000"/>
            <a:headEnd/>
            <a:tailEnd/>
          </a:ln>
        </p:spPr>
        <p:txBody>
          <a:bodyPr vert="horz" wrap="square" lIns="90000" tIns="46800" rIns="91440" bIns="46800" numCol="1" anchor="t" anchorCtr="0" compatLnSpc="1">
            <a:prstTxWarp prst="textNoShape">
              <a:avLst/>
            </a:prstTxWarp>
          </a:bodyPr>
          <a:lstStyle>
            <a:lvl1pPr marL="0" indent="0" algn="l" rtl="0" eaLnBrk="1" fontAlgn="base" hangingPunct="1">
              <a:spcBef>
                <a:spcPts val="600"/>
              </a:spcBef>
              <a:spcAft>
                <a:spcPct val="0"/>
              </a:spcAft>
              <a:buSzPct val="120000"/>
              <a:buFontTx/>
              <a:buNone/>
              <a:defRPr sz="1400" baseline="0">
                <a:solidFill>
                  <a:schemeClr val="tx2">
                    <a:lumMod val="50000"/>
                  </a:schemeClr>
                </a:solidFill>
                <a:latin typeface="+mn-lt"/>
                <a:ea typeface="+mn-ea"/>
                <a:cs typeface="+mn-cs"/>
              </a:defRPr>
            </a:lvl1pPr>
            <a:lvl2pPr marL="537750" indent="-285750" algn="l" rtl="0" eaLnBrk="1" fontAlgn="base" hangingPunct="1">
              <a:spcBef>
                <a:spcPct val="20000"/>
              </a:spcBef>
              <a:spcAft>
                <a:spcPct val="0"/>
              </a:spcAft>
              <a:buSzPct val="120000"/>
              <a:buFont typeface="Arial" panose="020B0604020202020204" pitchFamily="34" charset="0"/>
              <a:buChar char="•"/>
              <a:defRPr sz="1400">
                <a:solidFill>
                  <a:schemeClr val="tx2">
                    <a:lumMod val="50000"/>
                  </a:schemeClr>
                </a:solidFill>
                <a:latin typeface="+mn-lt"/>
              </a:defRPr>
            </a:lvl2pPr>
            <a:lvl3pPr marL="825750" indent="-285750" algn="l" rtl="0" eaLnBrk="1" fontAlgn="base" hangingPunct="1">
              <a:spcBef>
                <a:spcPts val="475"/>
              </a:spcBef>
              <a:spcAft>
                <a:spcPct val="0"/>
              </a:spcAft>
              <a:buSzPct val="120000"/>
              <a:buFont typeface="Arial" panose="020B0604020202020204" pitchFamily="34" charset="0"/>
              <a:buChar char="•"/>
              <a:defRPr sz="1400">
                <a:solidFill>
                  <a:schemeClr val="tx2">
                    <a:lumMod val="50000"/>
                  </a:schemeClr>
                </a:solidFill>
                <a:latin typeface="+mn-lt"/>
              </a:defRPr>
            </a:lvl3pPr>
            <a:lvl4pPr marL="1113750" indent="-285750" algn="l" rtl="0" eaLnBrk="1" fontAlgn="base" hangingPunct="1">
              <a:spcBef>
                <a:spcPts val="438"/>
              </a:spcBef>
              <a:spcAft>
                <a:spcPct val="0"/>
              </a:spcAft>
              <a:buSzPct val="120000"/>
              <a:buFont typeface="Arial" panose="020B0604020202020204" pitchFamily="34" charset="0"/>
              <a:buChar char="•"/>
              <a:defRPr sz="1400">
                <a:solidFill>
                  <a:schemeClr val="tx2">
                    <a:lumMod val="50000"/>
                  </a:schemeClr>
                </a:solidFill>
                <a:latin typeface="+mn-lt"/>
              </a:defRPr>
            </a:lvl4pPr>
            <a:lvl5pPr marL="1401750" indent="-285750" algn="l" rtl="0" eaLnBrk="1" fontAlgn="base" hangingPunct="1">
              <a:spcBef>
                <a:spcPts val="388"/>
              </a:spcBef>
              <a:spcAft>
                <a:spcPct val="0"/>
              </a:spcAft>
              <a:buSzPct val="120000"/>
              <a:buFont typeface="Arial" panose="020B0604020202020204" pitchFamily="34" charset="0"/>
              <a:buChar char="•"/>
              <a:defRPr sz="1400">
                <a:solidFill>
                  <a:schemeClr val="tx2">
                    <a:lumMod val="50000"/>
                  </a:schemeClr>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r>
              <a:rPr lang="en-US" sz="2000" kern="0" dirty="0" smtClean="0"/>
              <a:t>Airbus setup a dedicated team of ROPS experts to closely follow ROPS introduction and act as an interface between the design team and the customer</a:t>
            </a:r>
            <a:endParaRPr lang="en-GB" sz="2000" kern="0" dirty="0"/>
          </a:p>
        </p:txBody>
      </p:sp>
      <p:sp>
        <p:nvSpPr>
          <p:cNvPr id="10" name="TextBox 9"/>
          <p:cNvSpPr txBox="1"/>
          <p:nvPr/>
        </p:nvSpPr>
        <p:spPr>
          <a:xfrm>
            <a:off x="0" y="2949214"/>
            <a:ext cx="3131841" cy="956773"/>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ROPS</a:t>
            </a:r>
            <a:br>
              <a:rPr lang="en-US" sz="2400" b="1" dirty="0" smtClean="0">
                <a:solidFill>
                  <a:srgbClr val="FFFFFF"/>
                </a:solidFill>
              </a:rPr>
            </a:br>
            <a:r>
              <a:rPr lang="en-US" sz="2400" b="1" dirty="0" smtClean="0">
                <a:solidFill>
                  <a:srgbClr val="FFFFFF"/>
                </a:solidFill>
              </a:rPr>
              <a:t>Support</a:t>
            </a:r>
            <a:endParaRPr lang="en-US" sz="4000" b="1" dirty="0" smtClean="0">
              <a:solidFill>
                <a:srgbClr val="FFFFFF"/>
              </a:solidFill>
            </a:endParaRPr>
          </a:p>
        </p:txBody>
      </p:sp>
    </p:spTree>
    <p:extLst>
      <p:ext uri="{BB962C8B-B14F-4D97-AF65-F5344CB8AC3E}">
        <p14:creationId xmlns:p14="http://schemas.microsoft.com/office/powerpoint/2010/main" val="101273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96371\Desktop\2016-06 Eurocontrol Safety Forum\WebConference.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07504" y="1797506"/>
            <a:ext cx="2534926" cy="190277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bwMode="auto">
          <a:xfrm>
            <a:off x="7092280" y="1995686"/>
            <a:ext cx="1368152" cy="864096"/>
          </a:xfrm>
          <a:prstGeom prst="wedgeRoundRectCallout">
            <a:avLst>
              <a:gd name="adj1" fmla="val 57141"/>
              <a:gd name="adj2" fmla="val 96304"/>
              <a:gd name="adj3" fmla="val 16667"/>
            </a:avLst>
          </a:prstGeom>
          <a:solidFill>
            <a:schemeClr val="accent3"/>
          </a:solidFill>
          <a:ln w="76200"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smtClean="0">
              <a:ln>
                <a:noFill/>
              </a:ln>
              <a:solidFill>
                <a:schemeClr val="bg1"/>
              </a:solidFill>
              <a:effectLst/>
              <a:latin typeface="Arial" charset="0"/>
            </a:endParaRPr>
          </a:p>
        </p:txBody>
      </p:sp>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14</a:t>
            </a:fld>
            <a:endParaRPr lang="en-GB" dirty="0"/>
          </a:p>
        </p:txBody>
      </p:sp>
      <p:sp>
        <p:nvSpPr>
          <p:cNvPr id="5" name="Content Placeholder 4"/>
          <p:cNvSpPr>
            <a:spLocks noGrp="1"/>
          </p:cNvSpPr>
          <p:nvPr>
            <p:ph sz="quarter" idx="13"/>
          </p:nvPr>
        </p:nvSpPr>
        <p:spPr>
          <a:xfrm>
            <a:off x="252000" y="986400"/>
            <a:ext cx="5472128" cy="1513342"/>
          </a:xfrm>
        </p:spPr>
        <p:txBody>
          <a:bodyPr/>
          <a:lstStyle/>
          <a:p>
            <a:r>
              <a:rPr lang="en-US" sz="2000" dirty="0" smtClean="0"/>
              <a:t>Important to have open dialogue between the airline companies and Airbus.  </a:t>
            </a:r>
            <a:endParaRPr lang="en-GB" sz="2000" dirty="0"/>
          </a:p>
        </p:txBody>
      </p:sp>
      <p:sp>
        <p:nvSpPr>
          <p:cNvPr id="6" name="Title 5"/>
          <p:cNvSpPr>
            <a:spLocks noGrp="1"/>
          </p:cNvSpPr>
          <p:nvPr>
            <p:ph type="title"/>
          </p:nvPr>
        </p:nvSpPr>
        <p:spPr/>
        <p:txBody>
          <a:bodyPr/>
          <a:lstStyle/>
          <a:p>
            <a:r>
              <a:rPr lang="en-US" dirty="0" smtClean="0"/>
              <a:t>Feedback</a:t>
            </a:r>
            <a:endParaRPr lang="en-GB" dirty="0"/>
          </a:p>
        </p:txBody>
      </p:sp>
      <p:sp>
        <p:nvSpPr>
          <p:cNvPr id="8" name="TextBox 7"/>
          <p:cNvSpPr txBox="1"/>
          <p:nvPr/>
        </p:nvSpPr>
        <p:spPr>
          <a:xfrm>
            <a:off x="6012160" y="707787"/>
            <a:ext cx="3131841" cy="587441"/>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Open Dialogue </a:t>
            </a:r>
            <a:endParaRPr lang="en-US" sz="4000" b="1" dirty="0" smtClean="0">
              <a:solidFill>
                <a:srgbClr val="FFFFFF"/>
              </a:solidFill>
            </a:endParaRPr>
          </a:p>
        </p:txBody>
      </p:sp>
      <p:sp>
        <p:nvSpPr>
          <p:cNvPr id="9" name="TextBox 8"/>
          <p:cNvSpPr txBox="1"/>
          <p:nvPr/>
        </p:nvSpPr>
        <p:spPr>
          <a:xfrm>
            <a:off x="5184" y="3579862"/>
            <a:ext cx="3131841" cy="587441"/>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Data Exchange</a:t>
            </a:r>
            <a:endParaRPr lang="en-US" sz="4000" b="1" dirty="0" smtClean="0">
              <a:solidFill>
                <a:srgbClr val="FFFFFF"/>
              </a:solidFill>
            </a:endParaRPr>
          </a:p>
        </p:txBody>
      </p:sp>
      <p:sp>
        <p:nvSpPr>
          <p:cNvPr id="10" name="Content Placeholder 4"/>
          <p:cNvSpPr txBox="1">
            <a:spLocks/>
          </p:cNvSpPr>
          <p:nvPr/>
        </p:nvSpPr>
        <p:spPr bwMode="auto">
          <a:xfrm>
            <a:off x="3491880" y="2931790"/>
            <a:ext cx="5472128" cy="1280459"/>
          </a:xfrm>
          <a:prstGeom prst="rect">
            <a:avLst/>
          </a:prstGeom>
          <a:noFill/>
          <a:ln w="9525">
            <a:noFill/>
            <a:miter lim="800000"/>
            <a:headEnd/>
            <a:tailEnd/>
          </a:ln>
        </p:spPr>
        <p:txBody>
          <a:bodyPr vert="horz" wrap="square" lIns="90000" tIns="46800" rIns="91440" bIns="46800" numCol="1" anchor="t" anchorCtr="0" compatLnSpc="1">
            <a:prstTxWarp prst="textNoShape">
              <a:avLst/>
            </a:prstTxWarp>
          </a:bodyPr>
          <a:lstStyle>
            <a:lvl1pPr marL="0" indent="0" algn="l" rtl="0" eaLnBrk="1" fontAlgn="base" hangingPunct="1">
              <a:spcBef>
                <a:spcPts val="600"/>
              </a:spcBef>
              <a:spcAft>
                <a:spcPct val="0"/>
              </a:spcAft>
              <a:buSzPct val="120000"/>
              <a:buFontTx/>
              <a:buNone/>
              <a:defRPr sz="1400" baseline="0">
                <a:solidFill>
                  <a:schemeClr val="tx2">
                    <a:lumMod val="50000"/>
                  </a:schemeClr>
                </a:solidFill>
                <a:latin typeface="+mn-lt"/>
                <a:ea typeface="+mn-ea"/>
                <a:cs typeface="+mn-cs"/>
              </a:defRPr>
            </a:lvl1pPr>
            <a:lvl2pPr marL="537750" indent="-285750" algn="l" rtl="0" eaLnBrk="1" fontAlgn="base" hangingPunct="1">
              <a:spcBef>
                <a:spcPct val="20000"/>
              </a:spcBef>
              <a:spcAft>
                <a:spcPct val="0"/>
              </a:spcAft>
              <a:buSzPct val="120000"/>
              <a:buFont typeface="Arial" panose="020B0604020202020204" pitchFamily="34" charset="0"/>
              <a:buChar char="•"/>
              <a:defRPr sz="1400">
                <a:solidFill>
                  <a:schemeClr val="tx2">
                    <a:lumMod val="50000"/>
                  </a:schemeClr>
                </a:solidFill>
                <a:latin typeface="+mn-lt"/>
              </a:defRPr>
            </a:lvl2pPr>
            <a:lvl3pPr marL="825750" indent="-285750" algn="l" rtl="0" eaLnBrk="1" fontAlgn="base" hangingPunct="1">
              <a:spcBef>
                <a:spcPts val="475"/>
              </a:spcBef>
              <a:spcAft>
                <a:spcPct val="0"/>
              </a:spcAft>
              <a:buSzPct val="120000"/>
              <a:buFont typeface="Arial" panose="020B0604020202020204" pitchFamily="34" charset="0"/>
              <a:buChar char="•"/>
              <a:defRPr sz="1400">
                <a:solidFill>
                  <a:schemeClr val="tx2">
                    <a:lumMod val="50000"/>
                  </a:schemeClr>
                </a:solidFill>
                <a:latin typeface="+mn-lt"/>
              </a:defRPr>
            </a:lvl3pPr>
            <a:lvl4pPr marL="1113750" indent="-285750" algn="l" rtl="0" eaLnBrk="1" fontAlgn="base" hangingPunct="1">
              <a:spcBef>
                <a:spcPts val="438"/>
              </a:spcBef>
              <a:spcAft>
                <a:spcPct val="0"/>
              </a:spcAft>
              <a:buSzPct val="120000"/>
              <a:buFont typeface="Arial" panose="020B0604020202020204" pitchFamily="34" charset="0"/>
              <a:buChar char="•"/>
              <a:defRPr sz="1400">
                <a:solidFill>
                  <a:schemeClr val="tx2">
                    <a:lumMod val="50000"/>
                  </a:schemeClr>
                </a:solidFill>
                <a:latin typeface="+mn-lt"/>
              </a:defRPr>
            </a:lvl4pPr>
            <a:lvl5pPr marL="1401750" indent="-285750" algn="l" rtl="0" eaLnBrk="1" fontAlgn="base" hangingPunct="1">
              <a:spcBef>
                <a:spcPts val="388"/>
              </a:spcBef>
              <a:spcAft>
                <a:spcPct val="0"/>
              </a:spcAft>
              <a:buSzPct val="120000"/>
              <a:buFont typeface="Arial" panose="020B0604020202020204" pitchFamily="34" charset="0"/>
              <a:buChar char="•"/>
              <a:defRPr sz="1400">
                <a:solidFill>
                  <a:schemeClr val="tx2">
                    <a:lumMod val="50000"/>
                  </a:schemeClr>
                </a:solidFill>
                <a:latin typeface="+mn-lt"/>
              </a:defRPr>
            </a:lvl5pPr>
            <a:lvl6pPr marL="2171700" indent="-190500" algn="l" rtl="0" eaLnBrk="1" fontAlgn="base" hangingPunct="1">
              <a:spcBef>
                <a:spcPct val="20000"/>
              </a:spcBef>
              <a:spcAft>
                <a:spcPct val="0"/>
              </a:spcAft>
              <a:buFont typeface="Webdings" pitchFamily="18" charset="2"/>
              <a:buChar char="4"/>
              <a:defRPr sz="1600">
                <a:solidFill>
                  <a:schemeClr val="tx1"/>
                </a:solidFill>
                <a:latin typeface="+mn-lt"/>
              </a:defRPr>
            </a:lvl6pPr>
            <a:lvl7pPr marL="2628900" indent="-190500" algn="l" rtl="0" eaLnBrk="1" fontAlgn="base" hangingPunct="1">
              <a:spcBef>
                <a:spcPct val="20000"/>
              </a:spcBef>
              <a:spcAft>
                <a:spcPct val="0"/>
              </a:spcAft>
              <a:buFont typeface="Webdings" pitchFamily="18" charset="2"/>
              <a:buChar char="4"/>
              <a:defRPr sz="1600">
                <a:solidFill>
                  <a:schemeClr val="tx1"/>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r>
              <a:rPr lang="en-US" sz="3200" b="1" kern="0" dirty="0" smtClean="0"/>
              <a:t>Data is key</a:t>
            </a:r>
            <a:r>
              <a:rPr lang="en-US" sz="2000" b="1" kern="0" dirty="0" smtClean="0"/>
              <a:t> </a:t>
            </a:r>
            <a:r>
              <a:rPr lang="en-US" sz="2000" kern="0" dirty="0" smtClean="0"/>
              <a:t/>
            </a:r>
            <a:br>
              <a:rPr lang="en-US" sz="2000" kern="0" dirty="0" smtClean="0"/>
            </a:br>
            <a:r>
              <a:rPr lang="en-US" sz="2000" kern="0" dirty="0" smtClean="0"/>
              <a:t>not only in understanding issues but also to test future design optimizations. There should be effective means for data exchange for safety </a:t>
            </a:r>
            <a:endParaRPr lang="en-GB" sz="2000" kern="0" dirty="0"/>
          </a:p>
        </p:txBody>
      </p:sp>
      <p:sp>
        <p:nvSpPr>
          <p:cNvPr id="11" name="Rounded Rectangular Callout 10"/>
          <p:cNvSpPr/>
          <p:nvPr/>
        </p:nvSpPr>
        <p:spPr bwMode="auto">
          <a:xfrm>
            <a:off x="6516216" y="1578248"/>
            <a:ext cx="1368152" cy="864096"/>
          </a:xfrm>
          <a:prstGeom prst="wedgeRoundRectCallout">
            <a:avLst>
              <a:gd name="adj1" fmla="val -57035"/>
              <a:gd name="adj2" fmla="val 75728"/>
              <a:gd name="adj3" fmla="val 16667"/>
            </a:avLst>
          </a:prstGeom>
          <a:solidFill>
            <a:srgbClr val="92C5E1"/>
          </a:solidFill>
          <a:ln w="762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sz="7200" b="0" i="0" u="none" strike="noStrike" cap="none" normalizeH="0" baseline="0" dirty="0" smtClean="0">
                <a:ln>
                  <a:noFill/>
                </a:ln>
                <a:solidFill>
                  <a:schemeClr val="bg1"/>
                </a:solidFill>
                <a:effectLst/>
                <a:latin typeface="Arial" charset="0"/>
              </a:rPr>
              <a:t>…</a:t>
            </a:r>
            <a:endParaRPr kumimoji="0" lang="en-GB" sz="1400" b="0" i="0" u="none" strike="noStrike" cap="none" normalizeH="0" baseline="0" dirty="0" smtClean="0">
              <a:ln>
                <a:noFill/>
              </a:ln>
              <a:solidFill>
                <a:schemeClr val="bg1"/>
              </a:solidFill>
              <a:effectLst/>
              <a:latin typeface="Arial" charset="0"/>
            </a:endParaRPr>
          </a:p>
        </p:txBody>
      </p:sp>
      <p:pic>
        <p:nvPicPr>
          <p:cNvPr id="2052" name="Picture 4" descr="\\sfs.corp\Organization\CUSTOMERSERVICE\SLON\1-ROPS\5-COMMUNICATION\Airbus 3D Aircraft\SA\A319_IAE_AIB_V08.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4455" y="2206614"/>
            <a:ext cx="661023" cy="54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0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15</a:t>
            </a:fld>
            <a:endParaRPr lang="en-GB" dirty="0"/>
          </a:p>
        </p:txBody>
      </p:sp>
      <p:sp>
        <p:nvSpPr>
          <p:cNvPr id="6" name="Title 5"/>
          <p:cNvSpPr>
            <a:spLocks noGrp="1"/>
          </p:cNvSpPr>
          <p:nvPr>
            <p:ph type="title"/>
          </p:nvPr>
        </p:nvSpPr>
        <p:spPr/>
        <p:txBody>
          <a:bodyPr/>
          <a:lstStyle/>
          <a:p>
            <a:r>
              <a:rPr lang="en-US" dirty="0" smtClean="0"/>
              <a:t>Feedback – An Example of Data Exchange and Dialogue</a:t>
            </a:r>
            <a:endParaRPr lang="en-GB" dirty="0"/>
          </a:p>
        </p:txBody>
      </p:sp>
      <p:pic>
        <p:nvPicPr>
          <p:cNvPr id="9" name="Picture 2" descr="\\fr-vfiler211\ROPSEXT-AIRBUS\TOTO\Presentations\Conference\2015-03 Airbus Safety\images\JFK_runway_e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2614" y="1251045"/>
            <a:ext cx="3550966" cy="26515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vfiler211\ROPSEXT-AIRBUS\TOTO\Presentations\Conference\2015-03 Airbus Safety\images\JFK_runway_e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896" y="1257148"/>
            <a:ext cx="3549600" cy="265055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6010200" y="1464374"/>
            <a:ext cx="2306216" cy="675328"/>
          </a:xfrm>
          <a:prstGeom prst="rect">
            <a:avLst/>
          </a:prstGeom>
          <a:blipFill dpi="0" rotWithShape="1">
            <a:blip r:embed="rId4" cstate="print">
              <a:extLst>
                <a:ext uri="{28A0092B-C50C-407E-A947-70E740481C1C}">
                  <a14:useLocalDpi xmlns:a14="http://schemas.microsoft.com/office/drawing/2010/main" val="0"/>
                </a:ext>
              </a:extLst>
            </a:blip>
            <a:srcRect/>
            <a:tile tx="0" ty="0" sx="15000" sy="15000" flip="none" algn="tl"/>
          </a:blipFill>
          <a:ln w="9525" cap="flat" cmpd="sng" algn="ctr">
            <a:noFill/>
            <a:prstDash val="solid"/>
            <a:round/>
            <a:headEnd type="none" w="med" len="med"/>
            <a:tailEnd type="none" w="med" len="med"/>
          </a:ln>
          <a:effectLst/>
          <a:scene3d>
            <a:camera prst="perspectiveBelow">
              <a:rot lat="300000" lon="0" rev="0"/>
            </a:camera>
            <a:lightRig rig="threePt" dir="t"/>
          </a:scene3d>
          <a:sp3d extrusionH="254000" contourW="12700">
            <a:extrusionClr>
              <a:schemeClr val="tx1"/>
            </a:extrusionClr>
            <a:contourClr>
              <a:schemeClr val="bg1">
                <a:lumMod val="50000"/>
              </a:schemeClr>
            </a:contourClr>
          </a:sp3d>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812614" y="699542"/>
            <a:ext cx="3530600" cy="474133"/>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What the Pilot</a:t>
            </a:r>
            <a:r>
              <a:rPr kumimoji="0" lang="en-US" b="1" i="0" u="none" strike="noStrike" cap="none" normalizeH="0" dirty="0" smtClean="0">
                <a:ln>
                  <a:noFill/>
                </a:ln>
                <a:solidFill>
                  <a:schemeClr val="tx1"/>
                </a:solidFill>
                <a:effectLst/>
                <a:latin typeface="Arial" charset="0"/>
              </a:rPr>
              <a:t> Sees</a:t>
            </a:r>
            <a:endParaRPr kumimoji="0" lang="en-US"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5486897" y="699542"/>
            <a:ext cx="3530600" cy="474133"/>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What ROPS</a:t>
            </a:r>
            <a:r>
              <a:rPr kumimoji="0" lang="en-US" b="1" i="0" u="none" strike="noStrike" cap="none" normalizeH="0" dirty="0" smtClean="0">
                <a:ln>
                  <a:noFill/>
                </a:ln>
                <a:solidFill>
                  <a:schemeClr val="tx1"/>
                </a:solidFill>
                <a:effectLst/>
                <a:latin typeface="Arial" charset="0"/>
              </a:rPr>
              <a:t> Sees</a:t>
            </a:r>
            <a:endParaRPr kumimoji="0" lang="en-US" b="1"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1" y="1026637"/>
            <a:ext cx="1691680" cy="1326105"/>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ROP Low Speed Alerts</a:t>
            </a:r>
            <a:endParaRPr lang="en-US" sz="4000" b="1" dirty="0" smtClean="0">
              <a:solidFill>
                <a:srgbClr val="FFFFFF"/>
              </a:solidFill>
            </a:endParaRPr>
          </a:p>
        </p:txBody>
      </p:sp>
      <p:graphicFrame>
        <p:nvGraphicFramePr>
          <p:cNvPr id="5" name="Diagram 4"/>
          <p:cNvGraphicFramePr/>
          <p:nvPr>
            <p:extLst>
              <p:ext uri="{D42A27DB-BD31-4B8C-83A1-F6EECF244321}">
                <p14:modId xmlns:p14="http://schemas.microsoft.com/office/powerpoint/2010/main" val="1246471484"/>
              </p:ext>
            </p:extLst>
          </p:nvPr>
        </p:nvGraphicFramePr>
        <p:xfrm>
          <a:off x="72008" y="3147814"/>
          <a:ext cx="8964488" cy="18510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34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33438690-023A-4654-B14C-99D21CF0304F}"/>
                                            </p:graphicEl>
                                          </p:spTgt>
                                        </p:tgtEl>
                                        <p:attrNameLst>
                                          <p:attrName>style.visibility</p:attrName>
                                        </p:attrNameLst>
                                      </p:cBhvr>
                                      <p:to>
                                        <p:strVal val="visible"/>
                                      </p:to>
                                    </p:set>
                                    <p:animEffect transition="in" filter="fade">
                                      <p:cBhvr>
                                        <p:cTn id="26" dur="500"/>
                                        <p:tgtEl>
                                          <p:spTgt spid="5">
                                            <p:graphicEl>
                                              <a:dgm id="{33438690-023A-4654-B14C-99D21CF0304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D63026A3-7C65-4587-B1AD-83BC324D9464}"/>
                                            </p:graphicEl>
                                          </p:spTgt>
                                        </p:tgtEl>
                                        <p:attrNameLst>
                                          <p:attrName>style.visibility</p:attrName>
                                        </p:attrNameLst>
                                      </p:cBhvr>
                                      <p:to>
                                        <p:strVal val="visible"/>
                                      </p:to>
                                    </p:set>
                                    <p:animEffect transition="in" filter="fade">
                                      <p:cBhvr>
                                        <p:cTn id="31" dur="500"/>
                                        <p:tgtEl>
                                          <p:spTgt spid="5">
                                            <p:graphicEl>
                                              <a:dgm id="{D63026A3-7C65-4587-B1AD-83BC324D946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886D3579-72BC-4E8F-BBFB-19A014D48405}"/>
                                            </p:graphicEl>
                                          </p:spTgt>
                                        </p:tgtEl>
                                        <p:attrNameLst>
                                          <p:attrName>style.visibility</p:attrName>
                                        </p:attrNameLst>
                                      </p:cBhvr>
                                      <p:to>
                                        <p:strVal val="visible"/>
                                      </p:to>
                                    </p:set>
                                    <p:animEffect transition="in" filter="fade">
                                      <p:cBhvr>
                                        <p:cTn id="34" dur="500"/>
                                        <p:tgtEl>
                                          <p:spTgt spid="5">
                                            <p:graphicEl>
                                              <a:dgm id="{886D3579-72BC-4E8F-BBFB-19A014D4840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925EBA7E-9061-44F4-B913-D1D751094BE4}"/>
                                            </p:graphicEl>
                                          </p:spTgt>
                                        </p:tgtEl>
                                        <p:attrNameLst>
                                          <p:attrName>style.visibility</p:attrName>
                                        </p:attrNameLst>
                                      </p:cBhvr>
                                      <p:to>
                                        <p:strVal val="visible"/>
                                      </p:to>
                                    </p:set>
                                    <p:animEffect transition="in" filter="fade">
                                      <p:cBhvr>
                                        <p:cTn id="39" dur="500"/>
                                        <p:tgtEl>
                                          <p:spTgt spid="5">
                                            <p:graphicEl>
                                              <a:dgm id="{925EBA7E-9061-44F4-B913-D1D751094BE4}"/>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3FF3E130-A122-4E49-B84A-241CD982BA29}"/>
                                            </p:graphicEl>
                                          </p:spTgt>
                                        </p:tgtEl>
                                        <p:attrNameLst>
                                          <p:attrName>style.visibility</p:attrName>
                                        </p:attrNameLst>
                                      </p:cBhvr>
                                      <p:to>
                                        <p:strVal val="visible"/>
                                      </p:to>
                                    </p:set>
                                    <p:animEffect transition="in" filter="fade">
                                      <p:cBhvr>
                                        <p:cTn id="42" dur="500"/>
                                        <p:tgtEl>
                                          <p:spTgt spid="5">
                                            <p:graphicEl>
                                              <a:dgm id="{3FF3E130-A122-4E49-B84A-241CD982BA2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5E365DBF-49E1-4888-B9D7-6272730330FE}"/>
                                            </p:graphicEl>
                                          </p:spTgt>
                                        </p:tgtEl>
                                        <p:attrNameLst>
                                          <p:attrName>style.visibility</p:attrName>
                                        </p:attrNameLst>
                                      </p:cBhvr>
                                      <p:to>
                                        <p:strVal val="visible"/>
                                      </p:to>
                                    </p:set>
                                    <p:animEffect transition="in" filter="fade">
                                      <p:cBhvr>
                                        <p:cTn id="47" dur="500"/>
                                        <p:tgtEl>
                                          <p:spTgt spid="5">
                                            <p:graphicEl>
                                              <a:dgm id="{5E365DBF-49E1-4888-B9D7-6272730330FE}"/>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4660E33C-B362-4C9A-B555-74B3F8B6127D}"/>
                                            </p:graphicEl>
                                          </p:spTgt>
                                        </p:tgtEl>
                                        <p:attrNameLst>
                                          <p:attrName>style.visibility</p:attrName>
                                        </p:attrNameLst>
                                      </p:cBhvr>
                                      <p:to>
                                        <p:strVal val="visible"/>
                                      </p:to>
                                    </p:set>
                                    <p:animEffect transition="in" filter="fade">
                                      <p:cBhvr>
                                        <p:cTn id="50" dur="500"/>
                                        <p:tgtEl>
                                          <p:spTgt spid="5">
                                            <p:graphicEl>
                                              <a:dgm id="{4660E33C-B362-4C9A-B555-74B3F8B612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smtClean="0"/>
              <a:t>7-8 June 2016</a:t>
            </a:r>
            <a:endParaRPr lang="en-GB" dirty="0"/>
          </a:p>
        </p:txBody>
      </p:sp>
      <p:sp>
        <p:nvSpPr>
          <p:cNvPr id="3" name="Footer Placeholder 2"/>
          <p:cNvSpPr>
            <a:spLocks noGrp="1"/>
          </p:cNvSpPr>
          <p:nvPr>
            <p:ph type="ftr" sz="quarter" idx="11"/>
          </p:nvPr>
        </p:nvSpPr>
        <p:spPr/>
        <p:txBody>
          <a:bodyPr/>
          <a:lstStyle/>
          <a:p>
            <a:pPr>
              <a:defRPr/>
            </a:pPr>
            <a:r>
              <a:rPr lang="en-GB"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smtClean="0"/>
              <a:t>Page </a:t>
            </a:r>
            <a:fld id="{18D8B383-48A2-4F68-A457-302CFCBCB6D2}" type="slidenum">
              <a:rPr lang="en-GB" smtClean="0"/>
              <a:pPr>
                <a:defRPr/>
              </a:pPr>
              <a:t>16</a:t>
            </a:fld>
            <a:endParaRPr lang="en-GB" dirty="0"/>
          </a:p>
        </p:txBody>
      </p:sp>
      <p:sp>
        <p:nvSpPr>
          <p:cNvPr id="6" name="Title 5"/>
          <p:cNvSpPr>
            <a:spLocks noGrp="1"/>
          </p:cNvSpPr>
          <p:nvPr>
            <p:ph type="title"/>
          </p:nvPr>
        </p:nvSpPr>
        <p:spPr/>
        <p:txBody>
          <a:bodyPr/>
          <a:lstStyle/>
          <a:p>
            <a:r>
              <a:rPr lang="en-US" dirty="0" smtClean="0"/>
              <a:t>Feedback</a:t>
            </a:r>
            <a:endParaRPr lang="en-GB" dirty="0"/>
          </a:p>
        </p:txBody>
      </p:sp>
      <p:sp>
        <p:nvSpPr>
          <p:cNvPr id="9" name="TextBox 8"/>
          <p:cNvSpPr txBox="1"/>
          <p:nvPr/>
        </p:nvSpPr>
        <p:spPr>
          <a:xfrm>
            <a:off x="6012159" y="915566"/>
            <a:ext cx="3131841" cy="956773"/>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Runway Database &amp; Airport AIP Data</a:t>
            </a:r>
            <a:endParaRPr lang="en-US" sz="4000" b="1" dirty="0" smtClean="0">
              <a:solidFill>
                <a:srgbClr val="FFFFFF"/>
              </a:solidFill>
            </a:endParaRPr>
          </a:p>
        </p:txBody>
      </p:sp>
      <p:pic>
        <p:nvPicPr>
          <p:cNvPr id="1028" name="Picture 4" descr="http://maps.google.com/mapfiles/kml/paddle/red-star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2320" y="401191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aps.google.com/mapfiles/kml/paddle/grn-stars.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71800" y="610766"/>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76" y="3189045"/>
            <a:ext cx="3816424" cy="1261884"/>
          </a:xfrm>
          <a:prstGeom prst="rect">
            <a:avLst/>
          </a:prstGeom>
          <a:solidFill>
            <a:schemeClr val="bg1">
              <a:lumMod val="85000"/>
              <a:alpha val="90000"/>
            </a:schemeClr>
          </a:solidFill>
        </p:spPr>
        <p:txBody>
          <a:bodyPr wrap="square" rtlCol="0" anchor="ctr">
            <a:spAutoFit/>
          </a:bodyPr>
          <a:lstStyle/>
          <a:p>
            <a:r>
              <a:rPr lang="en-US" sz="2000" b="1" dirty="0" smtClean="0">
                <a:solidFill>
                  <a:srgbClr val="FE5000"/>
                </a:solidFill>
              </a:rPr>
              <a:t>Accurate</a:t>
            </a:r>
            <a:r>
              <a:rPr lang="en-US" sz="1800" b="1" dirty="0" smtClean="0">
                <a:solidFill>
                  <a:schemeClr val="tx2">
                    <a:lumMod val="50000"/>
                  </a:schemeClr>
                </a:solidFill>
              </a:rPr>
              <a:t>, </a:t>
            </a:r>
            <a:r>
              <a:rPr lang="en-US" sz="2000" b="1" dirty="0" smtClean="0">
                <a:solidFill>
                  <a:srgbClr val="A51890"/>
                </a:solidFill>
              </a:rPr>
              <a:t>reliable</a:t>
            </a:r>
            <a:r>
              <a:rPr lang="en-US" sz="1800" b="1" dirty="0" smtClean="0">
                <a:solidFill>
                  <a:schemeClr val="tx2">
                    <a:lumMod val="50000"/>
                  </a:schemeClr>
                </a:solidFill>
              </a:rPr>
              <a:t> and </a:t>
            </a:r>
            <a:r>
              <a:rPr lang="en-US" sz="2000" b="1" dirty="0" smtClean="0">
                <a:solidFill>
                  <a:srgbClr val="0077C8"/>
                </a:solidFill>
              </a:rPr>
              <a:t>up-to-date</a:t>
            </a:r>
            <a:r>
              <a:rPr lang="en-US" sz="1800" b="1" dirty="0" smtClean="0">
                <a:solidFill>
                  <a:schemeClr val="tx2">
                    <a:lumMod val="50000"/>
                  </a:schemeClr>
                </a:solidFill>
              </a:rPr>
              <a:t> information in the runway database is </a:t>
            </a:r>
            <a:r>
              <a:rPr lang="en-US" sz="1800" b="1" u="sng" dirty="0" smtClean="0">
                <a:solidFill>
                  <a:schemeClr val="tx2">
                    <a:lumMod val="50000"/>
                  </a:schemeClr>
                </a:solidFill>
              </a:rPr>
              <a:t>key</a:t>
            </a:r>
            <a:r>
              <a:rPr lang="en-US" sz="1800" b="1" dirty="0" smtClean="0">
                <a:solidFill>
                  <a:schemeClr val="tx2">
                    <a:lumMod val="50000"/>
                  </a:schemeClr>
                </a:solidFill>
              </a:rPr>
              <a:t> to correct functioning of ROPS. </a:t>
            </a:r>
            <a:endParaRPr lang="en-GB" sz="1800" b="1" dirty="0" err="1" smtClean="0">
              <a:solidFill>
                <a:schemeClr val="tx2">
                  <a:lumMod val="50000"/>
                </a:schemeClr>
              </a:solidFill>
            </a:endParaRPr>
          </a:p>
        </p:txBody>
      </p:sp>
      <p:sp>
        <p:nvSpPr>
          <p:cNvPr id="5" name="TextBox 4"/>
          <p:cNvSpPr txBox="1"/>
          <p:nvPr/>
        </p:nvSpPr>
        <p:spPr>
          <a:xfrm>
            <a:off x="19968" y="4490705"/>
            <a:ext cx="5112568" cy="200055"/>
          </a:xfrm>
          <a:prstGeom prst="rect">
            <a:avLst/>
          </a:prstGeom>
          <a:noFill/>
        </p:spPr>
        <p:txBody>
          <a:bodyPr wrap="square" rtlCol="0">
            <a:spAutoFit/>
          </a:bodyPr>
          <a:lstStyle/>
          <a:p>
            <a:r>
              <a:rPr lang="en-GB" sz="700" dirty="0" smtClean="0">
                <a:solidFill>
                  <a:schemeClr val="bg1"/>
                </a:solidFill>
              </a:rPr>
              <a:t>Photo by </a:t>
            </a:r>
            <a:r>
              <a:rPr lang="en-GB" sz="700" dirty="0">
                <a:solidFill>
                  <a:schemeClr val="bg1"/>
                </a:solidFill>
              </a:rPr>
              <a:t>PH2(NAC) David </a:t>
            </a:r>
            <a:r>
              <a:rPr lang="en-GB" sz="700" dirty="0" err="1">
                <a:solidFill>
                  <a:schemeClr val="bg1"/>
                </a:solidFill>
              </a:rPr>
              <a:t>Sanner</a:t>
            </a:r>
            <a:r>
              <a:rPr lang="en-GB" sz="700" dirty="0">
                <a:solidFill>
                  <a:schemeClr val="bg1"/>
                </a:solidFill>
              </a:rPr>
              <a:t> [Public domain], via Wikimedia Commons</a:t>
            </a:r>
            <a:endParaRPr lang="en-GB" sz="700" dirty="0" smtClean="0">
              <a:solidFill>
                <a:schemeClr val="bg1"/>
              </a:solidFill>
            </a:endParaRPr>
          </a:p>
        </p:txBody>
      </p:sp>
    </p:spTree>
    <p:extLst>
      <p:ext uri="{BB962C8B-B14F-4D97-AF65-F5344CB8AC3E}">
        <p14:creationId xmlns:p14="http://schemas.microsoft.com/office/powerpoint/2010/main" val="22973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2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17</a:t>
            </a:fld>
            <a:endParaRPr lang="en-GB" dirty="0"/>
          </a:p>
        </p:txBody>
      </p:sp>
      <p:sp>
        <p:nvSpPr>
          <p:cNvPr id="5" name="Content Placeholder 4"/>
          <p:cNvSpPr>
            <a:spLocks noGrp="1"/>
          </p:cNvSpPr>
          <p:nvPr>
            <p:ph sz="quarter" idx="13"/>
          </p:nvPr>
        </p:nvSpPr>
        <p:spPr>
          <a:xfrm>
            <a:off x="252000" y="1961244"/>
            <a:ext cx="7920400" cy="2410706"/>
          </a:xfrm>
        </p:spPr>
        <p:txBody>
          <a:bodyPr/>
          <a:lstStyle/>
          <a:p>
            <a:r>
              <a:rPr lang="en-US" sz="2800" dirty="0" smtClean="0"/>
              <a:t>Need to ensure the end-users, </a:t>
            </a:r>
            <a:r>
              <a:rPr lang="en-US" sz="3600" b="1" dirty="0" smtClean="0">
                <a:solidFill>
                  <a:srgbClr val="7030A0"/>
                </a:solidFill>
              </a:rPr>
              <a:t>the pilots</a:t>
            </a:r>
            <a:r>
              <a:rPr lang="en-US" sz="2800" dirty="0" smtClean="0"/>
              <a:t>, </a:t>
            </a:r>
            <a:r>
              <a:rPr lang="en-US" sz="3600" b="1" dirty="0" smtClean="0">
                <a:solidFill>
                  <a:schemeClr val="accent3"/>
                </a:solidFill>
              </a:rPr>
              <a:t>understand</a:t>
            </a:r>
            <a:r>
              <a:rPr lang="en-US" sz="2800" dirty="0" smtClean="0"/>
              <a:t> the system.  </a:t>
            </a:r>
            <a:endParaRPr lang="en-GB" sz="2800" dirty="0"/>
          </a:p>
        </p:txBody>
      </p:sp>
      <p:sp>
        <p:nvSpPr>
          <p:cNvPr id="6" name="Title 5"/>
          <p:cNvSpPr>
            <a:spLocks noGrp="1"/>
          </p:cNvSpPr>
          <p:nvPr>
            <p:ph type="title"/>
          </p:nvPr>
        </p:nvSpPr>
        <p:spPr/>
        <p:txBody>
          <a:bodyPr/>
          <a:lstStyle/>
          <a:p>
            <a:r>
              <a:rPr lang="en-US" dirty="0" smtClean="0"/>
              <a:t>Feedback</a:t>
            </a:r>
            <a:endParaRPr lang="en-GB" dirty="0"/>
          </a:p>
        </p:txBody>
      </p:sp>
      <p:sp>
        <p:nvSpPr>
          <p:cNvPr id="8" name="TextBox 7"/>
          <p:cNvSpPr txBox="1"/>
          <p:nvPr/>
        </p:nvSpPr>
        <p:spPr>
          <a:xfrm>
            <a:off x="6012160" y="707787"/>
            <a:ext cx="3131841" cy="956773"/>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Flight Crew Understanding</a:t>
            </a:r>
            <a:endParaRPr lang="en-US" sz="4000" b="1" dirty="0" smtClean="0">
              <a:solidFill>
                <a:srgbClr val="FFFFFF"/>
              </a:solidFill>
            </a:endParaRPr>
          </a:p>
        </p:txBody>
      </p:sp>
      <p:sp>
        <p:nvSpPr>
          <p:cNvPr id="9" name="Rectangle 8"/>
          <p:cNvSpPr/>
          <p:nvPr/>
        </p:nvSpPr>
        <p:spPr>
          <a:xfrm>
            <a:off x="179512" y="863007"/>
            <a:ext cx="5688632" cy="707886"/>
          </a:xfrm>
          <a:prstGeom prst="rect">
            <a:avLst/>
          </a:prstGeom>
        </p:spPr>
        <p:txBody>
          <a:bodyPr wrap="square">
            <a:spAutoFit/>
          </a:bodyPr>
          <a:lstStyle/>
          <a:p>
            <a:r>
              <a:rPr lang="en-US" sz="1800" i="1" dirty="0">
                <a:solidFill>
                  <a:schemeClr val="bg2">
                    <a:lumMod val="10000"/>
                  </a:schemeClr>
                </a:solidFill>
              </a:rPr>
              <a:t>Provide the </a:t>
            </a:r>
            <a:r>
              <a:rPr lang="en-US" sz="2000" b="1" i="1" dirty="0">
                <a:solidFill>
                  <a:srgbClr val="7030A0"/>
                </a:solidFill>
              </a:rPr>
              <a:t>right</a:t>
            </a:r>
            <a:r>
              <a:rPr lang="en-US" sz="1800" i="1" dirty="0">
                <a:solidFill>
                  <a:schemeClr val="bg2">
                    <a:lumMod val="10000"/>
                  </a:schemeClr>
                </a:solidFill>
              </a:rPr>
              <a:t> tools to the flight crew, to make the </a:t>
            </a:r>
            <a:r>
              <a:rPr lang="en-US" sz="2000" b="1" i="1" dirty="0">
                <a:solidFill>
                  <a:srgbClr val="7030A0"/>
                </a:solidFill>
              </a:rPr>
              <a:t>right</a:t>
            </a:r>
            <a:r>
              <a:rPr lang="en-US" sz="1800" i="1" dirty="0">
                <a:solidFill>
                  <a:schemeClr val="bg2">
                    <a:lumMod val="10000"/>
                  </a:schemeClr>
                </a:solidFill>
              </a:rPr>
              <a:t> decision at the </a:t>
            </a:r>
            <a:r>
              <a:rPr lang="en-US" sz="2000" b="1" i="1" dirty="0">
                <a:solidFill>
                  <a:srgbClr val="7030A0"/>
                </a:solidFill>
              </a:rPr>
              <a:t>right</a:t>
            </a:r>
            <a:r>
              <a:rPr lang="en-US" sz="1800" i="1" dirty="0">
                <a:solidFill>
                  <a:schemeClr val="bg2">
                    <a:lumMod val="10000"/>
                  </a:schemeClr>
                </a:solidFill>
              </a:rPr>
              <a:t> time</a:t>
            </a:r>
            <a:endParaRPr lang="en-GB" sz="1800" i="1" dirty="0">
              <a:solidFill>
                <a:schemeClr val="bg2">
                  <a:lumMod val="10000"/>
                </a:schemeClr>
              </a:solidFill>
            </a:endParaRPr>
          </a:p>
        </p:txBody>
      </p:sp>
      <p:sp>
        <p:nvSpPr>
          <p:cNvPr id="10" name="Rectangle 9"/>
          <p:cNvSpPr/>
          <p:nvPr/>
        </p:nvSpPr>
        <p:spPr bwMode="auto">
          <a:xfrm>
            <a:off x="827584" y="3363838"/>
            <a:ext cx="2196244" cy="1080120"/>
          </a:xfrm>
          <a:prstGeom prst="rect">
            <a:avLst/>
          </a:prstGeom>
          <a:solidFill>
            <a:schemeClr val="accent6"/>
          </a:solidFill>
          <a:ln w="38100"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Documentation</a:t>
            </a:r>
            <a:endParaRPr kumimoji="0" lang="en-GB" sz="2000" b="1"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3347864" y="3363838"/>
            <a:ext cx="2196244" cy="1080120"/>
          </a:xfrm>
          <a:prstGeom prst="rect">
            <a:avLst/>
          </a:prstGeom>
          <a:solidFill>
            <a:schemeClr val="accent6">
              <a:lumMod val="50000"/>
            </a:schemeClr>
          </a:solidFill>
          <a:ln w="38100"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Training</a:t>
            </a:r>
            <a:endParaRPr kumimoji="0" lang="en-GB" sz="2000" b="1" i="0" u="none" strike="noStrike" cap="none" normalizeH="0" baseline="0" dirty="0" smtClean="0">
              <a:ln>
                <a:noFill/>
              </a:ln>
              <a:solidFill>
                <a:schemeClr val="bg1"/>
              </a:solidFill>
              <a:effectLst/>
              <a:latin typeface="Arial" charset="0"/>
            </a:endParaRPr>
          </a:p>
        </p:txBody>
      </p:sp>
      <p:sp>
        <p:nvSpPr>
          <p:cNvPr id="13" name="Rectangle 12"/>
          <p:cNvSpPr/>
          <p:nvPr/>
        </p:nvSpPr>
        <p:spPr bwMode="auto">
          <a:xfrm>
            <a:off x="5868144" y="3363838"/>
            <a:ext cx="2196244" cy="1080120"/>
          </a:xfrm>
          <a:prstGeom prst="rect">
            <a:avLst/>
          </a:prstGeom>
          <a:solidFill>
            <a:schemeClr val="tx1">
              <a:lumMod val="75000"/>
            </a:schemeClr>
          </a:solidFill>
          <a:ln w="38100"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Guidance</a:t>
            </a:r>
            <a:br>
              <a:rPr kumimoji="0" lang="en-US" sz="2000" b="1" i="0" u="none" strike="noStrike" cap="none" normalizeH="0" baseline="0" dirty="0" smtClean="0">
                <a:ln>
                  <a:noFill/>
                </a:ln>
                <a:solidFill>
                  <a:schemeClr val="bg1"/>
                </a:solidFill>
                <a:effectLst/>
                <a:latin typeface="Arial" charset="0"/>
              </a:rPr>
            </a:br>
            <a:r>
              <a:rPr kumimoji="0" lang="en-US" sz="2000" b="1" i="0" u="none" strike="noStrike" cap="none" normalizeH="0" baseline="0" dirty="0" smtClean="0">
                <a:ln>
                  <a:noFill/>
                </a:ln>
                <a:solidFill>
                  <a:schemeClr val="bg1"/>
                </a:solidFill>
                <a:effectLst/>
                <a:latin typeface="Arial" charset="0"/>
              </a:rPr>
              <a:t>Material</a:t>
            </a:r>
            <a:endParaRPr kumimoji="0" lang="en-GB" sz="20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932994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Rectangle 5"/>
          <p:cNvSpPr/>
          <p:nvPr/>
        </p:nvSpPr>
        <p:spPr bwMode="auto">
          <a:xfrm>
            <a:off x="-11290" y="3003798"/>
            <a:ext cx="9155289" cy="720080"/>
          </a:xfrm>
          <a:prstGeom prst="rect">
            <a:avLst/>
          </a:prstGeom>
          <a:solidFill>
            <a:srgbClr val="0085AD">
              <a:alpha val="4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GB" dirty="0" smtClean="0">
                <a:solidFill>
                  <a:srgbClr val="FFFFFF"/>
                </a:solidFill>
              </a:rPr>
              <a:t>Page </a:t>
            </a:r>
            <a:fld id="{88964653-3594-43D6-B07B-9D599E8B2A12}" type="slidenum">
              <a:rPr lang="en-GB" smtClean="0">
                <a:solidFill>
                  <a:srgbClr val="FFFFFF"/>
                </a:solidFill>
              </a:rPr>
              <a:pPr>
                <a:defRPr/>
              </a:pPr>
              <a:t>18</a:t>
            </a:fld>
            <a:endParaRPr lang="en-GB" dirty="0">
              <a:solidFill>
                <a:srgbClr val="FFFFFF"/>
              </a:solidFill>
            </a:endParaRPr>
          </a:p>
        </p:txBody>
      </p:sp>
    </p:spTree>
    <p:extLst>
      <p:ext uri="{BB962C8B-B14F-4D97-AF65-F5344CB8AC3E}">
        <p14:creationId xmlns:p14="http://schemas.microsoft.com/office/powerpoint/2010/main" val="2883951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19</a:t>
            </a:fld>
            <a:endParaRPr lang="en-GB" dirty="0"/>
          </a:p>
        </p:txBody>
      </p:sp>
      <p:pic>
        <p:nvPicPr>
          <p:cNvPr id="10" name="Picture 9"/>
          <p:cNvPicPr>
            <a:picLocks noChangeAspect="1"/>
          </p:cNvPicPr>
          <p:nvPr/>
        </p:nvPicPr>
        <p:blipFill>
          <a:blip r:embed="rId3" r:link="rId4" cstate="print">
            <a:lum bright="70000" contrast="-70000"/>
            <a:extLst>
              <a:ext uri="{28A0092B-C50C-407E-A947-70E740481C1C}">
                <a14:useLocalDpi xmlns:a14="http://schemas.microsoft.com/office/drawing/2010/main"/>
              </a:ext>
            </a:extLst>
          </a:blip>
          <a:stretch>
            <a:fillRect/>
          </a:stretch>
        </p:blipFill>
        <p:spPr>
          <a:xfrm>
            <a:off x="-883" y="-20538"/>
            <a:ext cx="9208909" cy="4648199"/>
          </a:xfrm>
          <a:prstGeom prst="rect">
            <a:avLst/>
          </a:prstGeom>
        </p:spPr>
      </p:pic>
      <p:sp>
        <p:nvSpPr>
          <p:cNvPr id="8" name="Oval 7"/>
          <p:cNvSpPr>
            <a:spLocks noChangeAspect="1"/>
          </p:cNvSpPr>
          <p:nvPr/>
        </p:nvSpPr>
        <p:spPr bwMode="auto">
          <a:xfrm>
            <a:off x="1619672" y="1815686"/>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87" name="Oval 86"/>
          <p:cNvSpPr>
            <a:spLocks noChangeAspect="1"/>
          </p:cNvSpPr>
          <p:nvPr/>
        </p:nvSpPr>
        <p:spPr bwMode="auto">
          <a:xfrm>
            <a:off x="1619672" y="2103718"/>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88" name="Oval 87"/>
          <p:cNvSpPr>
            <a:spLocks noChangeAspect="1"/>
          </p:cNvSpPr>
          <p:nvPr/>
        </p:nvSpPr>
        <p:spPr bwMode="auto">
          <a:xfrm>
            <a:off x="1799712" y="231974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0" name="Oval 89"/>
          <p:cNvSpPr>
            <a:spLocks noChangeAspect="1"/>
          </p:cNvSpPr>
          <p:nvPr/>
        </p:nvSpPr>
        <p:spPr bwMode="auto">
          <a:xfrm>
            <a:off x="2375776" y="275179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1" name="Oval 90"/>
          <p:cNvSpPr>
            <a:spLocks noChangeAspect="1"/>
          </p:cNvSpPr>
          <p:nvPr/>
        </p:nvSpPr>
        <p:spPr bwMode="auto">
          <a:xfrm>
            <a:off x="2987824" y="329183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2" name="Oval 91"/>
          <p:cNvSpPr>
            <a:spLocks noChangeAspect="1"/>
          </p:cNvSpPr>
          <p:nvPr/>
        </p:nvSpPr>
        <p:spPr bwMode="auto">
          <a:xfrm>
            <a:off x="2267744" y="393990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3" name="Oval 92"/>
          <p:cNvSpPr>
            <a:spLocks noChangeAspect="1"/>
          </p:cNvSpPr>
          <p:nvPr/>
        </p:nvSpPr>
        <p:spPr bwMode="auto">
          <a:xfrm>
            <a:off x="2591800" y="3867894"/>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4" name="Oval 93"/>
          <p:cNvSpPr>
            <a:spLocks noChangeAspect="1"/>
          </p:cNvSpPr>
          <p:nvPr/>
        </p:nvSpPr>
        <p:spPr bwMode="auto">
          <a:xfrm>
            <a:off x="4308966" y="1725686"/>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5" name="Oval 94"/>
          <p:cNvSpPr>
            <a:spLocks noChangeAspect="1"/>
          </p:cNvSpPr>
          <p:nvPr/>
        </p:nvSpPr>
        <p:spPr bwMode="auto">
          <a:xfrm>
            <a:off x="4175976" y="1527654"/>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6" name="Oval 95"/>
          <p:cNvSpPr>
            <a:spLocks noChangeAspect="1"/>
          </p:cNvSpPr>
          <p:nvPr/>
        </p:nvSpPr>
        <p:spPr bwMode="auto">
          <a:xfrm>
            <a:off x="4499992" y="159966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7" name="Oval 96"/>
          <p:cNvSpPr>
            <a:spLocks noChangeAspect="1"/>
          </p:cNvSpPr>
          <p:nvPr/>
        </p:nvSpPr>
        <p:spPr bwMode="auto">
          <a:xfrm>
            <a:off x="4860032" y="113159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8" name="Oval 97"/>
          <p:cNvSpPr>
            <a:spLocks noChangeAspect="1"/>
          </p:cNvSpPr>
          <p:nvPr/>
        </p:nvSpPr>
        <p:spPr bwMode="auto">
          <a:xfrm>
            <a:off x="4499992" y="1275606"/>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99" name="Oval 98"/>
          <p:cNvSpPr>
            <a:spLocks noChangeAspect="1"/>
          </p:cNvSpPr>
          <p:nvPr/>
        </p:nvSpPr>
        <p:spPr bwMode="auto">
          <a:xfrm>
            <a:off x="5508104" y="131163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0" name="Oval 99"/>
          <p:cNvSpPr>
            <a:spLocks noChangeAspect="1"/>
          </p:cNvSpPr>
          <p:nvPr/>
        </p:nvSpPr>
        <p:spPr bwMode="auto">
          <a:xfrm>
            <a:off x="6156176" y="159966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1" name="Oval 100"/>
          <p:cNvSpPr>
            <a:spLocks noChangeAspect="1"/>
          </p:cNvSpPr>
          <p:nvPr/>
        </p:nvSpPr>
        <p:spPr bwMode="auto">
          <a:xfrm>
            <a:off x="5364088" y="2175726"/>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2" name="Oval 101"/>
          <p:cNvSpPr>
            <a:spLocks noChangeAspect="1"/>
          </p:cNvSpPr>
          <p:nvPr/>
        </p:nvSpPr>
        <p:spPr bwMode="auto">
          <a:xfrm>
            <a:off x="5436096" y="2355726"/>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3" name="Oval 102"/>
          <p:cNvSpPr>
            <a:spLocks noChangeAspect="1"/>
          </p:cNvSpPr>
          <p:nvPr/>
        </p:nvSpPr>
        <p:spPr bwMode="auto">
          <a:xfrm>
            <a:off x="5652120" y="2463758"/>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4" name="Oval 103"/>
          <p:cNvSpPr>
            <a:spLocks noChangeAspect="1"/>
          </p:cNvSpPr>
          <p:nvPr/>
        </p:nvSpPr>
        <p:spPr bwMode="auto">
          <a:xfrm>
            <a:off x="5400112" y="2283718"/>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5" name="Oval 104"/>
          <p:cNvSpPr>
            <a:spLocks noChangeAspect="1"/>
          </p:cNvSpPr>
          <p:nvPr/>
        </p:nvSpPr>
        <p:spPr bwMode="auto">
          <a:xfrm>
            <a:off x="4896056" y="2967814"/>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6" name="Oval 105"/>
          <p:cNvSpPr>
            <a:spLocks noChangeAspect="1"/>
          </p:cNvSpPr>
          <p:nvPr/>
        </p:nvSpPr>
        <p:spPr bwMode="auto">
          <a:xfrm>
            <a:off x="8496456" y="4047934"/>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7" name="Oval 106"/>
          <p:cNvSpPr>
            <a:spLocks noChangeAspect="1"/>
          </p:cNvSpPr>
          <p:nvPr/>
        </p:nvSpPr>
        <p:spPr bwMode="auto">
          <a:xfrm>
            <a:off x="6588224" y="2715766"/>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8" name="Oval 107"/>
          <p:cNvSpPr>
            <a:spLocks noChangeAspect="1"/>
          </p:cNvSpPr>
          <p:nvPr/>
        </p:nvSpPr>
        <p:spPr bwMode="auto">
          <a:xfrm>
            <a:off x="6696256" y="2967814"/>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09" name="Oval 108"/>
          <p:cNvSpPr>
            <a:spLocks noChangeAspect="1"/>
          </p:cNvSpPr>
          <p:nvPr/>
        </p:nvSpPr>
        <p:spPr bwMode="auto">
          <a:xfrm>
            <a:off x="6840272" y="311183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0" name="Oval 109"/>
          <p:cNvSpPr>
            <a:spLocks noChangeAspect="1"/>
          </p:cNvSpPr>
          <p:nvPr/>
        </p:nvSpPr>
        <p:spPr bwMode="auto">
          <a:xfrm>
            <a:off x="6768264" y="2787774"/>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1" name="Oval 110"/>
          <p:cNvSpPr>
            <a:spLocks noChangeAspect="1"/>
          </p:cNvSpPr>
          <p:nvPr/>
        </p:nvSpPr>
        <p:spPr bwMode="auto">
          <a:xfrm>
            <a:off x="7596336" y="2103718"/>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2" name="Oval 111"/>
          <p:cNvSpPr>
            <a:spLocks noChangeAspect="1"/>
          </p:cNvSpPr>
          <p:nvPr/>
        </p:nvSpPr>
        <p:spPr bwMode="auto">
          <a:xfrm>
            <a:off x="7236296" y="285978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3" name="Oval 112"/>
          <p:cNvSpPr>
            <a:spLocks noChangeAspect="1"/>
          </p:cNvSpPr>
          <p:nvPr/>
        </p:nvSpPr>
        <p:spPr bwMode="auto">
          <a:xfrm>
            <a:off x="7308304" y="203171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4" name="Oval 113"/>
          <p:cNvSpPr>
            <a:spLocks noChangeAspect="1"/>
          </p:cNvSpPr>
          <p:nvPr/>
        </p:nvSpPr>
        <p:spPr bwMode="auto">
          <a:xfrm>
            <a:off x="6912280" y="249974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5" name="Oval 114"/>
          <p:cNvSpPr>
            <a:spLocks noChangeAspect="1"/>
          </p:cNvSpPr>
          <p:nvPr/>
        </p:nvSpPr>
        <p:spPr bwMode="auto">
          <a:xfrm>
            <a:off x="6516256" y="2211710"/>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6" name="Oval 115"/>
          <p:cNvSpPr>
            <a:spLocks noChangeAspect="1"/>
          </p:cNvSpPr>
          <p:nvPr/>
        </p:nvSpPr>
        <p:spPr bwMode="auto">
          <a:xfrm>
            <a:off x="6192200" y="2823798"/>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7" name="Oval 116"/>
          <p:cNvSpPr>
            <a:spLocks noChangeAspect="1"/>
          </p:cNvSpPr>
          <p:nvPr/>
        </p:nvSpPr>
        <p:spPr bwMode="auto">
          <a:xfrm>
            <a:off x="6912280" y="2103718"/>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sp>
        <p:nvSpPr>
          <p:cNvPr id="118" name="Oval 117"/>
          <p:cNvSpPr>
            <a:spLocks noChangeAspect="1"/>
          </p:cNvSpPr>
          <p:nvPr/>
        </p:nvSpPr>
        <p:spPr bwMode="auto">
          <a:xfrm>
            <a:off x="6768264" y="2319742"/>
            <a:ext cx="180000" cy="180000"/>
          </a:xfrm>
          <a:prstGeom prst="ellipse">
            <a:avLst/>
          </a:prstGeom>
          <a:solidFill>
            <a:srgbClr val="92C5E1"/>
          </a:solidFill>
          <a:ln w="38100" cap="flat" cmpd="sng" algn="ctr">
            <a:noFill/>
            <a:prstDash val="solid"/>
            <a:round/>
            <a:headEnd type="none" w="med" len="med"/>
            <a:tailEnd type="none" w="med" len="med"/>
          </a:ln>
          <a:effectLst>
            <a:glow rad="63500">
              <a:schemeClr val="accent1">
                <a:lumMod val="20000"/>
                <a:lumOff val="80000"/>
                <a:alpha val="40000"/>
              </a:schemeClr>
            </a:glow>
            <a:outerShdw blurRad="50800" dist="38100" dir="2700000" algn="tl" rotWithShape="0">
              <a:prstClr val="black">
                <a:alpha val="40000"/>
              </a:prstClr>
            </a:outerShdw>
            <a:softEdge rad="25400"/>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err="1" smtClean="0">
              <a:ln>
                <a:noFill/>
              </a:ln>
              <a:solidFill>
                <a:schemeClr val="bg1"/>
              </a:solidFill>
              <a:effectLst/>
              <a:latin typeface="Arial" charset="0"/>
            </a:endParaRPr>
          </a:p>
        </p:txBody>
      </p:sp>
      <p:grpSp>
        <p:nvGrpSpPr>
          <p:cNvPr id="7" name="Group 6"/>
          <p:cNvGrpSpPr/>
          <p:nvPr/>
        </p:nvGrpSpPr>
        <p:grpSpPr>
          <a:xfrm>
            <a:off x="3296321" y="884323"/>
            <a:ext cx="1675733" cy="2839555"/>
            <a:chOff x="3296321" y="884323"/>
            <a:chExt cx="1675733" cy="2839555"/>
          </a:xfrm>
        </p:grpSpPr>
        <p:pic>
          <p:nvPicPr>
            <p:cNvPr id="4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05254" y="1746388"/>
              <a:ext cx="987425" cy="396875"/>
            </a:xfrm>
            <a:prstGeom prst="rect">
              <a:avLst/>
            </a:prstGeom>
            <a:noFill/>
            <a:extLst>
              <a:ext uri="{909E8E84-426E-40DD-AFC4-6F175D3DCCD1}">
                <a14:hiddenFill xmlns:a14="http://schemas.microsoft.com/office/drawing/2010/main">
                  <a:solidFill>
                    <a:srgbClr val="FFFFFF"/>
                  </a:solidFill>
                </a14:hiddenFill>
              </a:ext>
            </a:extLst>
          </p:spPr>
        </p:pic>
        <p:pic>
          <p:nvPicPr>
            <p:cNvPr id="48" name="Oval 87"/>
            <p:cNvPicPr>
              <a:picLocks noChangeArrowheads="1"/>
            </p:cNvPicPr>
            <p:nvPr/>
          </p:nvPicPr>
          <p:blipFill>
            <a:blip r:embed="rId6" cstate="email">
              <a:extLst>
                <a:ext uri="{28A0092B-C50C-407E-A947-70E740481C1C}">
                  <a14:useLocalDpi xmlns:a14="http://schemas.microsoft.com/office/drawing/2010/main"/>
                </a:ext>
              </a:extLst>
            </a:blip>
            <a:srcRect r="-778" b="-778"/>
            <a:stretch>
              <a:fillRect/>
            </a:stretch>
          </p:blipFill>
          <p:spPr bwMode="auto">
            <a:xfrm>
              <a:off x="3317879" y="1632088"/>
              <a:ext cx="576263" cy="57626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
            <p:cNvPicPr>
              <a:picLocks noChangeAspect="1" noChangeArrowheads="1"/>
            </p:cNvPicPr>
            <p:nvPr/>
          </p:nvPicPr>
          <p:blipFill>
            <a:blip r:embed="rId7" cstate="email">
              <a:extLst>
                <a:ext uri="{28A0092B-C50C-407E-A947-70E740481C1C}">
                  <a14:useLocalDpi xmlns:a14="http://schemas.microsoft.com/office/drawing/2010/main"/>
                </a:ext>
              </a:extLst>
            </a:blip>
            <a:srcRect b="-993"/>
            <a:stretch>
              <a:fillRect/>
            </a:stretch>
          </p:blipFill>
          <p:spPr bwMode="auto">
            <a:xfrm>
              <a:off x="3901898" y="2514474"/>
              <a:ext cx="992188"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38414" y="3266677"/>
              <a:ext cx="1000125" cy="39687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296321" y="1715664"/>
              <a:ext cx="641219" cy="400110"/>
            </a:xfrm>
            <a:prstGeom prst="rect">
              <a:avLst/>
            </a:prstGeom>
            <a:noFill/>
          </p:spPr>
          <p:txBody>
            <a:bodyPr wrap="square" rtlCol="0">
              <a:spAutoFit/>
            </a:bodyPr>
            <a:lstStyle/>
            <a:p>
              <a:r>
                <a:rPr lang="en-GB" sz="2000" b="1" dirty="0" smtClean="0">
                  <a:solidFill>
                    <a:schemeClr val="bg1"/>
                  </a:solidFill>
                </a:rPr>
                <a:t>233</a:t>
              </a:r>
            </a:p>
          </p:txBody>
        </p:sp>
        <p:grpSp>
          <p:nvGrpSpPr>
            <p:cNvPr id="52" name="Group 4"/>
            <p:cNvGrpSpPr>
              <a:grpSpLocks noChangeAspect="1"/>
            </p:cNvGrpSpPr>
            <p:nvPr/>
          </p:nvGrpSpPr>
          <p:grpSpPr bwMode="auto">
            <a:xfrm>
              <a:off x="3314704" y="884323"/>
              <a:ext cx="1657350" cy="604837"/>
              <a:chOff x="1260" y="3567"/>
              <a:chExt cx="1044" cy="381"/>
            </a:xfrm>
          </p:grpSpPr>
          <p:sp>
            <p:nvSpPr>
              <p:cNvPr id="73" name="AutoShape 3"/>
              <p:cNvSpPr>
                <a:spLocks noChangeAspect="1" noChangeArrowheads="1" noTextEdit="1"/>
              </p:cNvSpPr>
              <p:nvPr/>
            </p:nvSpPr>
            <p:spPr bwMode="auto">
              <a:xfrm>
                <a:off x="1260" y="3573"/>
                <a:ext cx="104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Rectangle 5"/>
              <p:cNvSpPr>
                <a:spLocks noChangeArrowheads="1"/>
              </p:cNvSpPr>
              <p:nvPr/>
            </p:nvSpPr>
            <p:spPr bwMode="auto">
              <a:xfrm>
                <a:off x="1260" y="3567"/>
                <a:ext cx="7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ectangle 6"/>
              <p:cNvSpPr>
                <a:spLocks noChangeArrowheads="1"/>
              </p:cNvSpPr>
              <p:nvPr/>
            </p:nvSpPr>
            <p:spPr bwMode="auto">
              <a:xfrm>
                <a:off x="1260" y="3567"/>
                <a:ext cx="7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ectangle 7"/>
              <p:cNvSpPr>
                <a:spLocks noChangeArrowheads="1"/>
              </p:cNvSpPr>
              <p:nvPr/>
            </p:nvSpPr>
            <p:spPr bwMode="auto">
              <a:xfrm>
                <a:off x="1278" y="3573"/>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9"/>
              <p:cNvSpPr>
                <a:spLocks noChangeArrowheads="1"/>
              </p:cNvSpPr>
              <p:nvPr/>
            </p:nvSpPr>
            <p:spPr bwMode="auto">
              <a:xfrm>
                <a:off x="1284" y="3573"/>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8"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68" y="3621"/>
                <a:ext cx="63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68" y="3657"/>
                <a:ext cx="63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2"/>
              <p:cNvSpPr>
                <a:spLocks/>
              </p:cNvSpPr>
              <p:nvPr/>
            </p:nvSpPr>
            <p:spPr bwMode="auto">
              <a:xfrm>
                <a:off x="1263" y="3584"/>
                <a:ext cx="359" cy="356"/>
              </a:xfrm>
              <a:custGeom>
                <a:avLst/>
                <a:gdLst>
                  <a:gd name="T0" fmla="*/ 0 w 359"/>
                  <a:gd name="T1" fmla="*/ 178 h 356"/>
                  <a:gd name="T2" fmla="*/ 6 w 359"/>
                  <a:gd name="T3" fmla="*/ 143 h 356"/>
                  <a:gd name="T4" fmla="*/ 12 w 359"/>
                  <a:gd name="T5" fmla="*/ 113 h 356"/>
                  <a:gd name="T6" fmla="*/ 30 w 359"/>
                  <a:gd name="T7" fmla="*/ 83 h 356"/>
                  <a:gd name="T8" fmla="*/ 54 w 359"/>
                  <a:gd name="T9" fmla="*/ 53 h 356"/>
                  <a:gd name="T10" fmla="*/ 78 w 359"/>
                  <a:gd name="T11" fmla="*/ 29 h 356"/>
                  <a:gd name="T12" fmla="*/ 108 w 359"/>
                  <a:gd name="T13" fmla="*/ 18 h 356"/>
                  <a:gd name="T14" fmla="*/ 144 w 359"/>
                  <a:gd name="T15" fmla="*/ 6 h 356"/>
                  <a:gd name="T16" fmla="*/ 180 w 359"/>
                  <a:gd name="T17" fmla="*/ 0 h 356"/>
                  <a:gd name="T18" fmla="*/ 216 w 359"/>
                  <a:gd name="T19" fmla="*/ 6 h 356"/>
                  <a:gd name="T20" fmla="*/ 252 w 359"/>
                  <a:gd name="T21" fmla="*/ 18 h 356"/>
                  <a:gd name="T22" fmla="*/ 282 w 359"/>
                  <a:gd name="T23" fmla="*/ 29 h 356"/>
                  <a:gd name="T24" fmla="*/ 311 w 359"/>
                  <a:gd name="T25" fmla="*/ 53 h 356"/>
                  <a:gd name="T26" fmla="*/ 329 w 359"/>
                  <a:gd name="T27" fmla="*/ 83 h 356"/>
                  <a:gd name="T28" fmla="*/ 347 w 359"/>
                  <a:gd name="T29" fmla="*/ 113 h 356"/>
                  <a:gd name="T30" fmla="*/ 359 w 359"/>
                  <a:gd name="T31" fmla="*/ 143 h 356"/>
                  <a:gd name="T32" fmla="*/ 359 w 359"/>
                  <a:gd name="T33" fmla="*/ 178 h 356"/>
                  <a:gd name="T34" fmla="*/ 359 w 359"/>
                  <a:gd name="T35" fmla="*/ 207 h 356"/>
                  <a:gd name="T36" fmla="*/ 347 w 359"/>
                  <a:gd name="T37" fmla="*/ 243 h 356"/>
                  <a:gd name="T38" fmla="*/ 329 w 359"/>
                  <a:gd name="T39" fmla="*/ 273 h 356"/>
                  <a:gd name="T40" fmla="*/ 311 w 359"/>
                  <a:gd name="T41" fmla="*/ 303 h 356"/>
                  <a:gd name="T42" fmla="*/ 282 w 359"/>
                  <a:gd name="T43" fmla="*/ 327 h 356"/>
                  <a:gd name="T44" fmla="*/ 252 w 359"/>
                  <a:gd name="T45" fmla="*/ 339 h 356"/>
                  <a:gd name="T46" fmla="*/ 216 w 359"/>
                  <a:gd name="T47" fmla="*/ 350 h 356"/>
                  <a:gd name="T48" fmla="*/ 180 w 359"/>
                  <a:gd name="T49" fmla="*/ 356 h 356"/>
                  <a:gd name="T50" fmla="*/ 144 w 359"/>
                  <a:gd name="T51" fmla="*/ 350 h 356"/>
                  <a:gd name="T52" fmla="*/ 108 w 359"/>
                  <a:gd name="T53" fmla="*/ 339 h 356"/>
                  <a:gd name="T54" fmla="*/ 78 w 359"/>
                  <a:gd name="T55" fmla="*/ 327 h 356"/>
                  <a:gd name="T56" fmla="*/ 54 w 359"/>
                  <a:gd name="T57" fmla="*/ 303 h 356"/>
                  <a:gd name="T58" fmla="*/ 30 w 359"/>
                  <a:gd name="T59" fmla="*/ 273 h 356"/>
                  <a:gd name="T60" fmla="*/ 12 w 359"/>
                  <a:gd name="T61" fmla="*/ 243 h 356"/>
                  <a:gd name="T62" fmla="*/ 6 w 359"/>
                  <a:gd name="T63" fmla="*/ 207 h 356"/>
                  <a:gd name="T64" fmla="*/ 0 w 359"/>
                  <a:gd name="T65"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356">
                    <a:moveTo>
                      <a:pt x="0" y="178"/>
                    </a:moveTo>
                    <a:lnTo>
                      <a:pt x="6" y="143"/>
                    </a:lnTo>
                    <a:lnTo>
                      <a:pt x="12" y="113"/>
                    </a:lnTo>
                    <a:lnTo>
                      <a:pt x="30" y="83"/>
                    </a:lnTo>
                    <a:lnTo>
                      <a:pt x="54" y="53"/>
                    </a:lnTo>
                    <a:lnTo>
                      <a:pt x="78" y="29"/>
                    </a:lnTo>
                    <a:lnTo>
                      <a:pt x="108" y="18"/>
                    </a:lnTo>
                    <a:lnTo>
                      <a:pt x="144" y="6"/>
                    </a:lnTo>
                    <a:lnTo>
                      <a:pt x="180" y="0"/>
                    </a:lnTo>
                    <a:lnTo>
                      <a:pt x="216" y="6"/>
                    </a:lnTo>
                    <a:lnTo>
                      <a:pt x="252" y="18"/>
                    </a:lnTo>
                    <a:lnTo>
                      <a:pt x="282" y="29"/>
                    </a:lnTo>
                    <a:lnTo>
                      <a:pt x="311" y="53"/>
                    </a:lnTo>
                    <a:lnTo>
                      <a:pt x="329" y="83"/>
                    </a:lnTo>
                    <a:lnTo>
                      <a:pt x="347" y="113"/>
                    </a:lnTo>
                    <a:lnTo>
                      <a:pt x="359" y="143"/>
                    </a:lnTo>
                    <a:lnTo>
                      <a:pt x="359" y="178"/>
                    </a:lnTo>
                    <a:lnTo>
                      <a:pt x="359" y="207"/>
                    </a:lnTo>
                    <a:lnTo>
                      <a:pt x="347" y="243"/>
                    </a:lnTo>
                    <a:lnTo>
                      <a:pt x="329" y="273"/>
                    </a:lnTo>
                    <a:lnTo>
                      <a:pt x="311" y="303"/>
                    </a:lnTo>
                    <a:lnTo>
                      <a:pt x="282" y="327"/>
                    </a:lnTo>
                    <a:lnTo>
                      <a:pt x="252" y="339"/>
                    </a:lnTo>
                    <a:lnTo>
                      <a:pt x="216" y="350"/>
                    </a:lnTo>
                    <a:lnTo>
                      <a:pt x="180" y="356"/>
                    </a:lnTo>
                    <a:lnTo>
                      <a:pt x="144" y="350"/>
                    </a:lnTo>
                    <a:lnTo>
                      <a:pt x="108" y="339"/>
                    </a:lnTo>
                    <a:lnTo>
                      <a:pt x="78" y="327"/>
                    </a:lnTo>
                    <a:lnTo>
                      <a:pt x="54" y="303"/>
                    </a:lnTo>
                    <a:lnTo>
                      <a:pt x="30" y="273"/>
                    </a:lnTo>
                    <a:lnTo>
                      <a:pt x="12" y="243"/>
                    </a:lnTo>
                    <a:lnTo>
                      <a:pt x="6" y="207"/>
                    </a:lnTo>
                    <a:lnTo>
                      <a:pt x="0" y="178"/>
                    </a:lnTo>
                    <a:close/>
                  </a:path>
                </a:pathLst>
              </a:custGeom>
              <a:solidFill>
                <a:srgbClr val="62C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Rectangle 13"/>
              <p:cNvSpPr>
                <a:spLocks noChangeArrowheads="1"/>
              </p:cNvSpPr>
              <p:nvPr/>
            </p:nvSpPr>
            <p:spPr bwMode="auto">
              <a:xfrm>
                <a:off x="1392" y="3699"/>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14"/>
              <p:cNvSpPr>
                <a:spLocks noChangeArrowheads="1"/>
              </p:cNvSpPr>
              <p:nvPr/>
            </p:nvSpPr>
            <p:spPr bwMode="auto">
              <a:xfrm>
                <a:off x="1416" y="3699"/>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ectangle 15"/>
              <p:cNvSpPr>
                <a:spLocks noChangeArrowheads="1"/>
              </p:cNvSpPr>
              <p:nvPr/>
            </p:nvSpPr>
            <p:spPr bwMode="auto">
              <a:xfrm>
                <a:off x="1314" y="3663"/>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pitchFamily="34" charset="0"/>
                    <a:cs typeface="Arial" pitchFamily="34" charset="0"/>
                  </a:rPr>
                  <a:t>153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Rectangle 16"/>
              <p:cNvSpPr>
                <a:spLocks noChangeArrowheads="1"/>
              </p:cNvSpPr>
              <p:nvPr/>
            </p:nvSpPr>
            <p:spPr bwMode="auto">
              <a:xfrm>
                <a:off x="1584" y="3735"/>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17"/>
              <p:cNvSpPr>
                <a:spLocks noChangeArrowheads="1"/>
              </p:cNvSpPr>
              <p:nvPr/>
            </p:nvSpPr>
            <p:spPr bwMode="auto">
              <a:xfrm>
                <a:off x="1578" y="3717"/>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18"/>
              <p:cNvSpPr>
                <a:spLocks noChangeArrowheads="1"/>
              </p:cNvSpPr>
              <p:nvPr/>
            </p:nvSpPr>
            <p:spPr bwMode="auto">
              <a:xfrm>
                <a:off x="1590" y="3681"/>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3" name="Group 21"/>
            <p:cNvGrpSpPr>
              <a:grpSpLocks noChangeAspect="1"/>
            </p:cNvGrpSpPr>
            <p:nvPr/>
          </p:nvGrpSpPr>
          <p:grpSpPr bwMode="auto">
            <a:xfrm>
              <a:off x="3347864" y="2374776"/>
              <a:ext cx="581026" cy="604837"/>
              <a:chOff x="2385" y="3579"/>
              <a:chExt cx="366" cy="381"/>
            </a:xfrm>
          </p:grpSpPr>
          <p:sp>
            <p:nvSpPr>
              <p:cNvPr id="63" name="AutoShape 20"/>
              <p:cNvSpPr>
                <a:spLocks noChangeAspect="1" noChangeArrowheads="1" noTextEdit="1"/>
              </p:cNvSpPr>
              <p:nvPr/>
            </p:nvSpPr>
            <p:spPr bwMode="auto">
              <a:xfrm>
                <a:off x="2388" y="3585"/>
                <a:ext cx="36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Rectangle 22"/>
              <p:cNvSpPr>
                <a:spLocks noChangeArrowheads="1"/>
              </p:cNvSpPr>
              <p:nvPr/>
            </p:nvSpPr>
            <p:spPr bwMode="auto">
              <a:xfrm>
                <a:off x="2388" y="3579"/>
                <a:ext cx="7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23"/>
              <p:cNvSpPr>
                <a:spLocks noChangeArrowheads="1"/>
              </p:cNvSpPr>
              <p:nvPr/>
            </p:nvSpPr>
            <p:spPr bwMode="auto">
              <a:xfrm>
                <a:off x="2388" y="3585"/>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24"/>
              <p:cNvSpPr>
                <a:spLocks noChangeArrowheads="1"/>
              </p:cNvSpPr>
              <p:nvPr/>
            </p:nvSpPr>
            <p:spPr bwMode="auto">
              <a:xfrm>
                <a:off x="2388" y="3585"/>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25"/>
              <p:cNvSpPr>
                <a:spLocks noChangeArrowheads="1"/>
              </p:cNvSpPr>
              <p:nvPr/>
            </p:nvSpPr>
            <p:spPr bwMode="auto">
              <a:xfrm>
                <a:off x="2412" y="3585"/>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Freeform 26"/>
              <p:cNvSpPr>
                <a:spLocks/>
              </p:cNvSpPr>
              <p:nvPr/>
            </p:nvSpPr>
            <p:spPr bwMode="auto">
              <a:xfrm>
                <a:off x="2385" y="3586"/>
                <a:ext cx="351" cy="357"/>
              </a:xfrm>
              <a:custGeom>
                <a:avLst/>
                <a:gdLst>
                  <a:gd name="T0" fmla="*/ 0 w 351"/>
                  <a:gd name="T1" fmla="*/ 185 h 357"/>
                  <a:gd name="T2" fmla="*/ 0 w 351"/>
                  <a:gd name="T3" fmla="*/ 143 h 357"/>
                  <a:gd name="T4" fmla="*/ 12 w 351"/>
                  <a:gd name="T5" fmla="*/ 114 h 357"/>
                  <a:gd name="T6" fmla="*/ 30 w 351"/>
                  <a:gd name="T7" fmla="*/ 84 h 357"/>
                  <a:gd name="T8" fmla="*/ 54 w 351"/>
                  <a:gd name="T9" fmla="*/ 54 h 357"/>
                  <a:gd name="T10" fmla="*/ 77 w 351"/>
                  <a:gd name="T11" fmla="*/ 30 h 357"/>
                  <a:gd name="T12" fmla="*/ 107 w 351"/>
                  <a:gd name="T13" fmla="*/ 18 h 357"/>
                  <a:gd name="T14" fmla="*/ 143 w 351"/>
                  <a:gd name="T15" fmla="*/ 6 h 357"/>
                  <a:gd name="T16" fmla="*/ 178 w 351"/>
                  <a:gd name="T17" fmla="*/ 0 h 357"/>
                  <a:gd name="T18" fmla="*/ 208 w 351"/>
                  <a:gd name="T19" fmla="*/ 6 h 357"/>
                  <a:gd name="T20" fmla="*/ 244 w 351"/>
                  <a:gd name="T21" fmla="*/ 18 h 357"/>
                  <a:gd name="T22" fmla="*/ 274 w 351"/>
                  <a:gd name="T23" fmla="*/ 30 h 357"/>
                  <a:gd name="T24" fmla="*/ 297 w 351"/>
                  <a:gd name="T25" fmla="*/ 54 h 357"/>
                  <a:gd name="T26" fmla="*/ 321 w 351"/>
                  <a:gd name="T27" fmla="*/ 84 h 357"/>
                  <a:gd name="T28" fmla="*/ 339 w 351"/>
                  <a:gd name="T29" fmla="*/ 114 h 357"/>
                  <a:gd name="T30" fmla="*/ 351 w 351"/>
                  <a:gd name="T31" fmla="*/ 143 h 357"/>
                  <a:gd name="T32" fmla="*/ 351 w 351"/>
                  <a:gd name="T33" fmla="*/ 185 h 357"/>
                  <a:gd name="T34" fmla="*/ 351 w 351"/>
                  <a:gd name="T35" fmla="*/ 214 h 357"/>
                  <a:gd name="T36" fmla="*/ 339 w 351"/>
                  <a:gd name="T37" fmla="*/ 244 h 357"/>
                  <a:gd name="T38" fmla="*/ 321 w 351"/>
                  <a:gd name="T39" fmla="*/ 274 h 357"/>
                  <a:gd name="T40" fmla="*/ 297 w 351"/>
                  <a:gd name="T41" fmla="*/ 304 h 357"/>
                  <a:gd name="T42" fmla="*/ 274 w 351"/>
                  <a:gd name="T43" fmla="*/ 328 h 357"/>
                  <a:gd name="T44" fmla="*/ 244 w 351"/>
                  <a:gd name="T45" fmla="*/ 340 h 357"/>
                  <a:gd name="T46" fmla="*/ 208 w 351"/>
                  <a:gd name="T47" fmla="*/ 351 h 357"/>
                  <a:gd name="T48" fmla="*/ 178 w 351"/>
                  <a:gd name="T49" fmla="*/ 357 h 357"/>
                  <a:gd name="T50" fmla="*/ 143 w 351"/>
                  <a:gd name="T51" fmla="*/ 351 h 357"/>
                  <a:gd name="T52" fmla="*/ 107 w 351"/>
                  <a:gd name="T53" fmla="*/ 340 h 357"/>
                  <a:gd name="T54" fmla="*/ 77 w 351"/>
                  <a:gd name="T55" fmla="*/ 328 h 357"/>
                  <a:gd name="T56" fmla="*/ 54 w 351"/>
                  <a:gd name="T57" fmla="*/ 304 h 357"/>
                  <a:gd name="T58" fmla="*/ 30 w 351"/>
                  <a:gd name="T59" fmla="*/ 274 h 357"/>
                  <a:gd name="T60" fmla="*/ 12 w 351"/>
                  <a:gd name="T61" fmla="*/ 244 h 357"/>
                  <a:gd name="T62" fmla="*/ 0 w 351"/>
                  <a:gd name="T63" fmla="*/ 214 h 357"/>
                  <a:gd name="T64" fmla="*/ 0 w 351"/>
                  <a:gd name="T65" fmla="*/ 18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1" h="357">
                    <a:moveTo>
                      <a:pt x="0" y="185"/>
                    </a:moveTo>
                    <a:lnTo>
                      <a:pt x="0" y="143"/>
                    </a:lnTo>
                    <a:lnTo>
                      <a:pt x="12" y="114"/>
                    </a:lnTo>
                    <a:lnTo>
                      <a:pt x="30" y="84"/>
                    </a:lnTo>
                    <a:lnTo>
                      <a:pt x="54" y="54"/>
                    </a:lnTo>
                    <a:lnTo>
                      <a:pt x="77" y="30"/>
                    </a:lnTo>
                    <a:lnTo>
                      <a:pt x="107" y="18"/>
                    </a:lnTo>
                    <a:lnTo>
                      <a:pt x="143" y="6"/>
                    </a:lnTo>
                    <a:lnTo>
                      <a:pt x="178" y="0"/>
                    </a:lnTo>
                    <a:lnTo>
                      <a:pt x="208" y="6"/>
                    </a:lnTo>
                    <a:lnTo>
                      <a:pt x="244" y="18"/>
                    </a:lnTo>
                    <a:lnTo>
                      <a:pt x="274" y="30"/>
                    </a:lnTo>
                    <a:lnTo>
                      <a:pt x="297" y="54"/>
                    </a:lnTo>
                    <a:lnTo>
                      <a:pt x="321" y="84"/>
                    </a:lnTo>
                    <a:lnTo>
                      <a:pt x="339" y="114"/>
                    </a:lnTo>
                    <a:lnTo>
                      <a:pt x="351" y="143"/>
                    </a:lnTo>
                    <a:lnTo>
                      <a:pt x="351" y="185"/>
                    </a:lnTo>
                    <a:lnTo>
                      <a:pt x="351" y="214"/>
                    </a:lnTo>
                    <a:lnTo>
                      <a:pt x="339" y="244"/>
                    </a:lnTo>
                    <a:lnTo>
                      <a:pt x="321" y="274"/>
                    </a:lnTo>
                    <a:lnTo>
                      <a:pt x="297" y="304"/>
                    </a:lnTo>
                    <a:lnTo>
                      <a:pt x="274" y="328"/>
                    </a:lnTo>
                    <a:lnTo>
                      <a:pt x="244" y="340"/>
                    </a:lnTo>
                    <a:lnTo>
                      <a:pt x="208" y="351"/>
                    </a:lnTo>
                    <a:lnTo>
                      <a:pt x="178" y="357"/>
                    </a:lnTo>
                    <a:lnTo>
                      <a:pt x="143" y="351"/>
                    </a:lnTo>
                    <a:lnTo>
                      <a:pt x="107" y="340"/>
                    </a:lnTo>
                    <a:lnTo>
                      <a:pt x="77" y="328"/>
                    </a:lnTo>
                    <a:lnTo>
                      <a:pt x="54" y="304"/>
                    </a:lnTo>
                    <a:lnTo>
                      <a:pt x="30" y="274"/>
                    </a:lnTo>
                    <a:lnTo>
                      <a:pt x="12" y="244"/>
                    </a:lnTo>
                    <a:lnTo>
                      <a:pt x="0" y="214"/>
                    </a:lnTo>
                    <a:lnTo>
                      <a:pt x="0" y="185"/>
                    </a:lnTo>
                    <a:close/>
                  </a:path>
                </a:pathLst>
              </a:custGeom>
              <a:solidFill>
                <a:srgbClr val="62C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Rectangle 27"/>
              <p:cNvSpPr>
                <a:spLocks noChangeArrowheads="1"/>
              </p:cNvSpPr>
              <p:nvPr/>
            </p:nvSpPr>
            <p:spPr bwMode="auto">
              <a:xfrm>
                <a:off x="2514" y="3711"/>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28"/>
              <p:cNvSpPr>
                <a:spLocks noChangeArrowheads="1"/>
              </p:cNvSpPr>
              <p:nvPr/>
            </p:nvSpPr>
            <p:spPr bwMode="auto">
              <a:xfrm>
                <a:off x="2538" y="3711"/>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29"/>
              <p:cNvSpPr>
                <a:spLocks noChangeArrowheads="1"/>
              </p:cNvSpPr>
              <p:nvPr/>
            </p:nvSpPr>
            <p:spPr bwMode="auto">
              <a:xfrm>
                <a:off x="2472" y="3657"/>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b="1" dirty="0" smtClean="0">
                    <a:solidFill>
                      <a:srgbClr val="FFFFFF"/>
                    </a:solidFill>
                  </a:rPr>
                  <a:t>20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ectangle 31"/>
              <p:cNvSpPr>
                <a:spLocks noChangeArrowheads="1"/>
              </p:cNvSpPr>
              <p:nvPr/>
            </p:nvSpPr>
            <p:spPr bwMode="auto">
              <a:xfrm>
                <a:off x="2610" y="3735"/>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4" name="Group 35"/>
            <p:cNvGrpSpPr>
              <a:grpSpLocks noChangeAspect="1"/>
            </p:cNvGrpSpPr>
            <p:nvPr/>
          </p:nvGrpSpPr>
          <p:grpSpPr bwMode="auto">
            <a:xfrm>
              <a:off x="3347864" y="3128566"/>
              <a:ext cx="566738" cy="595312"/>
              <a:chOff x="3462" y="3579"/>
              <a:chExt cx="357" cy="375"/>
            </a:xfrm>
          </p:grpSpPr>
          <p:sp>
            <p:nvSpPr>
              <p:cNvPr id="55" name="AutoShape 34"/>
              <p:cNvSpPr>
                <a:spLocks noChangeAspect="1" noChangeArrowheads="1" noTextEdit="1"/>
              </p:cNvSpPr>
              <p:nvPr/>
            </p:nvSpPr>
            <p:spPr bwMode="auto">
              <a:xfrm>
                <a:off x="3462" y="3585"/>
                <a:ext cx="357"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Rectangle 36"/>
              <p:cNvSpPr>
                <a:spLocks noChangeArrowheads="1"/>
              </p:cNvSpPr>
              <p:nvPr/>
            </p:nvSpPr>
            <p:spPr bwMode="auto">
              <a:xfrm>
                <a:off x="3462" y="3579"/>
                <a:ext cx="7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37"/>
              <p:cNvSpPr>
                <a:spLocks noChangeArrowheads="1"/>
              </p:cNvSpPr>
              <p:nvPr/>
            </p:nvSpPr>
            <p:spPr bwMode="auto">
              <a:xfrm>
                <a:off x="3462" y="3579"/>
                <a:ext cx="7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38"/>
              <p:cNvSpPr>
                <a:spLocks noChangeArrowheads="1"/>
              </p:cNvSpPr>
              <p:nvPr/>
            </p:nvSpPr>
            <p:spPr bwMode="auto">
              <a:xfrm>
                <a:off x="3480" y="3585"/>
                <a:ext cx="7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Freeform 39"/>
              <p:cNvSpPr>
                <a:spLocks/>
              </p:cNvSpPr>
              <p:nvPr/>
            </p:nvSpPr>
            <p:spPr bwMode="auto">
              <a:xfrm>
                <a:off x="3463" y="3586"/>
                <a:ext cx="350" cy="363"/>
              </a:xfrm>
              <a:custGeom>
                <a:avLst/>
                <a:gdLst>
                  <a:gd name="T0" fmla="*/ 0 w 350"/>
                  <a:gd name="T1" fmla="*/ 185 h 363"/>
                  <a:gd name="T2" fmla="*/ 0 w 350"/>
                  <a:gd name="T3" fmla="*/ 143 h 363"/>
                  <a:gd name="T4" fmla="*/ 12 w 350"/>
                  <a:gd name="T5" fmla="*/ 114 h 363"/>
                  <a:gd name="T6" fmla="*/ 30 w 350"/>
                  <a:gd name="T7" fmla="*/ 84 h 363"/>
                  <a:gd name="T8" fmla="*/ 54 w 350"/>
                  <a:gd name="T9" fmla="*/ 54 h 363"/>
                  <a:gd name="T10" fmla="*/ 77 w 350"/>
                  <a:gd name="T11" fmla="*/ 30 h 363"/>
                  <a:gd name="T12" fmla="*/ 107 w 350"/>
                  <a:gd name="T13" fmla="*/ 18 h 363"/>
                  <a:gd name="T14" fmla="*/ 143 w 350"/>
                  <a:gd name="T15" fmla="*/ 6 h 363"/>
                  <a:gd name="T16" fmla="*/ 178 w 350"/>
                  <a:gd name="T17" fmla="*/ 0 h 363"/>
                  <a:gd name="T18" fmla="*/ 208 w 350"/>
                  <a:gd name="T19" fmla="*/ 6 h 363"/>
                  <a:gd name="T20" fmla="*/ 244 w 350"/>
                  <a:gd name="T21" fmla="*/ 18 h 363"/>
                  <a:gd name="T22" fmla="*/ 273 w 350"/>
                  <a:gd name="T23" fmla="*/ 30 h 363"/>
                  <a:gd name="T24" fmla="*/ 297 w 350"/>
                  <a:gd name="T25" fmla="*/ 54 h 363"/>
                  <a:gd name="T26" fmla="*/ 321 w 350"/>
                  <a:gd name="T27" fmla="*/ 84 h 363"/>
                  <a:gd name="T28" fmla="*/ 338 w 350"/>
                  <a:gd name="T29" fmla="*/ 114 h 363"/>
                  <a:gd name="T30" fmla="*/ 350 w 350"/>
                  <a:gd name="T31" fmla="*/ 143 h 363"/>
                  <a:gd name="T32" fmla="*/ 350 w 350"/>
                  <a:gd name="T33" fmla="*/ 185 h 363"/>
                  <a:gd name="T34" fmla="*/ 350 w 350"/>
                  <a:gd name="T35" fmla="*/ 220 h 363"/>
                  <a:gd name="T36" fmla="*/ 338 w 350"/>
                  <a:gd name="T37" fmla="*/ 250 h 363"/>
                  <a:gd name="T38" fmla="*/ 321 w 350"/>
                  <a:gd name="T39" fmla="*/ 280 h 363"/>
                  <a:gd name="T40" fmla="*/ 297 w 350"/>
                  <a:gd name="T41" fmla="*/ 309 h 363"/>
                  <a:gd name="T42" fmla="*/ 273 w 350"/>
                  <a:gd name="T43" fmla="*/ 333 h 363"/>
                  <a:gd name="T44" fmla="*/ 244 w 350"/>
                  <a:gd name="T45" fmla="*/ 345 h 363"/>
                  <a:gd name="T46" fmla="*/ 208 w 350"/>
                  <a:gd name="T47" fmla="*/ 357 h 363"/>
                  <a:gd name="T48" fmla="*/ 178 w 350"/>
                  <a:gd name="T49" fmla="*/ 363 h 363"/>
                  <a:gd name="T50" fmla="*/ 143 w 350"/>
                  <a:gd name="T51" fmla="*/ 357 h 363"/>
                  <a:gd name="T52" fmla="*/ 107 w 350"/>
                  <a:gd name="T53" fmla="*/ 345 h 363"/>
                  <a:gd name="T54" fmla="*/ 77 w 350"/>
                  <a:gd name="T55" fmla="*/ 333 h 363"/>
                  <a:gd name="T56" fmla="*/ 54 w 350"/>
                  <a:gd name="T57" fmla="*/ 309 h 363"/>
                  <a:gd name="T58" fmla="*/ 30 w 350"/>
                  <a:gd name="T59" fmla="*/ 280 h 363"/>
                  <a:gd name="T60" fmla="*/ 12 w 350"/>
                  <a:gd name="T61" fmla="*/ 250 h 363"/>
                  <a:gd name="T62" fmla="*/ 0 w 350"/>
                  <a:gd name="T63" fmla="*/ 220 h 363"/>
                  <a:gd name="T64" fmla="*/ 0 w 350"/>
                  <a:gd name="T65" fmla="*/ 18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 h="363">
                    <a:moveTo>
                      <a:pt x="0" y="185"/>
                    </a:moveTo>
                    <a:lnTo>
                      <a:pt x="0" y="143"/>
                    </a:lnTo>
                    <a:lnTo>
                      <a:pt x="12" y="114"/>
                    </a:lnTo>
                    <a:lnTo>
                      <a:pt x="30" y="84"/>
                    </a:lnTo>
                    <a:lnTo>
                      <a:pt x="54" y="54"/>
                    </a:lnTo>
                    <a:lnTo>
                      <a:pt x="77" y="30"/>
                    </a:lnTo>
                    <a:lnTo>
                      <a:pt x="107" y="18"/>
                    </a:lnTo>
                    <a:lnTo>
                      <a:pt x="143" y="6"/>
                    </a:lnTo>
                    <a:lnTo>
                      <a:pt x="178" y="0"/>
                    </a:lnTo>
                    <a:lnTo>
                      <a:pt x="208" y="6"/>
                    </a:lnTo>
                    <a:lnTo>
                      <a:pt x="244" y="18"/>
                    </a:lnTo>
                    <a:lnTo>
                      <a:pt x="273" y="30"/>
                    </a:lnTo>
                    <a:lnTo>
                      <a:pt x="297" y="54"/>
                    </a:lnTo>
                    <a:lnTo>
                      <a:pt x="321" y="84"/>
                    </a:lnTo>
                    <a:lnTo>
                      <a:pt x="338" y="114"/>
                    </a:lnTo>
                    <a:lnTo>
                      <a:pt x="350" y="143"/>
                    </a:lnTo>
                    <a:lnTo>
                      <a:pt x="350" y="185"/>
                    </a:lnTo>
                    <a:lnTo>
                      <a:pt x="350" y="220"/>
                    </a:lnTo>
                    <a:lnTo>
                      <a:pt x="338" y="250"/>
                    </a:lnTo>
                    <a:lnTo>
                      <a:pt x="321" y="280"/>
                    </a:lnTo>
                    <a:lnTo>
                      <a:pt x="297" y="309"/>
                    </a:lnTo>
                    <a:lnTo>
                      <a:pt x="273" y="333"/>
                    </a:lnTo>
                    <a:lnTo>
                      <a:pt x="244" y="345"/>
                    </a:lnTo>
                    <a:lnTo>
                      <a:pt x="208" y="357"/>
                    </a:lnTo>
                    <a:lnTo>
                      <a:pt x="178" y="363"/>
                    </a:lnTo>
                    <a:lnTo>
                      <a:pt x="143" y="357"/>
                    </a:lnTo>
                    <a:lnTo>
                      <a:pt x="107" y="345"/>
                    </a:lnTo>
                    <a:lnTo>
                      <a:pt x="77" y="333"/>
                    </a:lnTo>
                    <a:lnTo>
                      <a:pt x="54" y="309"/>
                    </a:lnTo>
                    <a:lnTo>
                      <a:pt x="30" y="280"/>
                    </a:lnTo>
                    <a:lnTo>
                      <a:pt x="12" y="250"/>
                    </a:lnTo>
                    <a:lnTo>
                      <a:pt x="0" y="220"/>
                    </a:lnTo>
                    <a:lnTo>
                      <a:pt x="0" y="185"/>
                    </a:lnTo>
                    <a:close/>
                  </a:path>
                </a:pathLst>
              </a:custGeom>
              <a:solidFill>
                <a:srgbClr val="62C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Rectangle 40"/>
              <p:cNvSpPr>
                <a:spLocks noChangeArrowheads="1"/>
              </p:cNvSpPr>
              <p:nvPr/>
            </p:nvSpPr>
            <p:spPr bwMode="auto">
              <a:xfrm>
                <a:off x="3553" y="3664"/>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b="1" dirty="0" smtClean="0">
                    <a:solidFill>
                      <a:srgbClr val="FFFFFF"/>
                    </a:solidFill>
                  </a:rPr>
                  <a:t>13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41"/>
              <p:cNvSpPr>
                <a:spLocks noChangeArrowheads="1"/>
              </p:cNvSpPr>
              <p:nvPr/>
            </p:nvSpPr>
            <p:spPr bwMode="auto">
              <a:xfrm>
                <a:off x="3677" y="3736"/>
                <a:ext cx="7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42"/>
              <p:cNvSpPr>
                <a:spLocks noChangeArrowheads="1"/>
              </p:cNvSpPr>
              <p:nvPr/>
            </p:nvSpPr>
            <p:spPr bwMode="auto">
              <a:xfrm>
                <a:off x="3677" y="3742"/>
                <a:ext cx="7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5" name="Title 4"/>
          <p:cNvSpPr>
            <a:spLocks noGrp="1"/>
          </p:cNvSpPr>
          <p:nvPr>
            <p:ph type="title"/>
          </p:nvPr>
        </p:nvSpPr>
        <p:spPr/>
        <p:txBody>
          <a:bodyPr/>
          <a:lstStyle/>
          <a:p>
            <a:r>
              <a:rPr lang="en-US" dirty="0"/>
              <a:t>ROPS Status on Airbus Fleet</a:t>
            </a:r>
          </a:p>
        </p:txBody>
      </p:sp>
      <p:sp>
        <p:nvSpPr>
          <p:cNvPr id="89" name="TextBox 88"/>
          <p:cNvSpPr txBox="1"/>
          <p:nvPr/>
        </p:nvSpPr>
        <p:spPr>
          <a:xfrm>
            <a:off x="6732240" y="212095"/>
            <a:ext cx="2411760" cy="1958818"/>
          </a:xfrm>
          <a:prstGeom prst="rect">
            <a:avLst/>
          </a:prstGeom>
          <a:solidFill>
            <a:srgbClr val="0099C1"/>
          </a:solidFill>
          <a:ln>
            <a:solidFill>
              <a:srgbClr val="0099C1"/>
            </a:solidFill>
          </a:ln>
        </p:spPr>
        <p:txBody>
          <a:bodyPr wrap="square" lIns="72000" tIns="36000" rIns="36000" bIns="36000" rtlCol="0">
            <a:noAutofit/>
          </a:bodyPr>
          <a:lstStyle/>
          <a:p>
            <a:r>
              <a:rPr lang="en-GB" sz="1800" dirty="0" smtClean="0">
                <a:solidFill>
                  <a:srgbClr val="FFFFFF"/>
                </a:solidFill>
              </a:rPr>
              <a:t>As of March 2016 </a:t>
            </a:r>
            <a:r>
              <a:rPr lang="en-GB" sz="2800" b="1" dirty="0" smtClean="0">
                <a:solidFill>
                  <a:srgbClr val="FFFFFF"/>
                </a:solidFill>
              </a:rPr>
              <a:t>ROPS</a:t>
            </a:r>
            <a:r>
              <a:rPr lang="en-GB" sz="2800" dirty="0" smtClean="0">
                <a:solidFill>
                  <a:srgbClr val="FFFFFF"/>
                </a:solidFill>
              </a:rPr>
              <a:t> </a:t>
            </a:r>
            <a:r>
              <a:rPr lang="en-GB" sz="1800" dirty="0" smtClean="0">
                <a:solidFill>
                  <a:srgbClr val="FFFFFF"/>
                </a:solidFill>
              </a:rPr>
              <a:t>is operating on </a:t>
            </a:r>
            <a:r>
              <a:rPr lang="en-GB" sz="3200" b="1" dirty="0" smtClean="0">
                <a:solidFill>
                  <a:srgbClr val="FFFFFF"/>
                </a:solidFill>
              </a:rPr>
              <a:t>419</a:t>
            </a:r>
            <a:r>
              <a:rPr lang="en-GB" sz="2800" b="1" dirty="0" smtClean="0">
                <a:solidFill>
                  <a:srgbClr val="FFFFFF"/>
                </a:solidFill>
              </a:rPr>
              <a:t> </a:t>
            </a:r>
            <a:r>
              <a:rPr lang="en-GB" sz="1800" dirty="0">
                <a:solidFill>
                  <a:srgbClr val="FFFFFF"/>
                </a:solidFill>
              </a:rPr>
              <a:t>aircraft</a:t>
            </a:r>
          </a:p>
          <a:p>
            <a:r>
              <a:rPr lang="en-US" sz="2800" b="1" dirty="0" smtClean="0">
                <a:solidFill>
                  <a:srgbClr val="FFFFFF"/>
                </a:solidFill>
              </a:rPr>
              <a:t>1700+ </a:t>
            </a:r>
            <a:r>
              <a:rPr lang="en-US" sz="1800" dirty="0">
                <a:solidFill>
                  <a:srgbClr val="FFFFFF"/>
                </a:solidFill>
              </a:rPr>
              <a:t>on backlog</a:t>
            </a:r>
            <a:endParaRPr lang="en-GB" sz="1800" dirty="0">
              <a:solidFill>
                <a:srgbClr val="FFFFFF"/>
              </a:solidFill>
            </a:endParaRPr>
          </a:p>
        </p:txBody>
      </p:sp>
      <p:sp>
        <p:nvSpPr>
          <p:cNvPr id="6" name="TextBox 5"/>
          <p:cNvSpPr txBox="1"/>
          <p:nvPr/>
        </p:nvSpPr>
        <p:spPr>
          <a:xfrm>
            <a:off x="35496" y="1221590"/>
            <a:ext cx="3168352" cy="2292935"/>
          </a:xfrm>
          <a:prstGeom prst="rect">
            <a:avLst/>
          </a:prstGeom>
          <a:noFill/>
        </p:spPr>
        <p:txBody>
          <a:bodyPr wrap="square" rtlCol="0">
            <a:spAutoFit/>
          </a:bodyPr>
          <a:lstStyle/>
          <a:p>
            <a:pPr algn="ctr"/>
            <a:r>
              <a:rPr lang="en-US" sz="11500" b="1" dirty="0" smtClean="0">
                <a:solidFill>
                  <a:schemeClr val="accent3"/>
                </a:solidFill>
              </a:rPr>
              <a:t>38</a:t>
            </a:r>
          </a:p>
          <a:p>
            <a:pPr algn="ctr"/>
            <a:r>
              <a:rPr lang="en-US" sz="2800" b="1" dirty="0" smtClean="0">
                <a:solidFill>
                  <a:schemeClr val="accent3"/>
                </a:solidFill>
              </a:rPr>
              <a:t>Operators</a:t>
            </a:r>
            <a:endParaRPr lang="en-GB" sz="2800" b="1" dirty="0" err="1" smtClean="0">
              <a:solidFill>
                <a:schemeClr val="accent3"/>
              </a:solidFill>
            </a:endParaRPr>
          </a:p>
        </p:txBody>
      </p:sp>
    </p:spTree>
    <p:extLst>
      <p:ext uri="{BB962C8B-B14F-4D97-AF65-F5344CB8AC3E}">
        <p14:creationId xmlns:p14="http://schemas.microsoft.com/office/powerpoint/2010/main" val="330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250"/>
                                        <p:tgtEl>
                                          <p:spTgt spid="8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250"/>
                                        <p:tgtEl>
                                          <p:spTgt spid="88"/>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250"/>
                                        <p:tgtEl>
                                          <p:spTgt spid="9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250"/>
                                        <p:tgtEl>
                                          <p:spTgt spid="91"/>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250"/>
                                        <p:tgtEl>
                                          <p:spTgt spid="9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250"/>
                                        <p:tgtEl>
                                          <p:spTgt spid="93"/>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250"/>
                                        <p:tgtEl>
                                          <p:spTgt spid="9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250"/>
                                        <p:tgtEl>
                                          <p:spTgt spid="95"/>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250"/>
                                        <p:tgtEl>
                                          <p:spTgt spid="96"/>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250"/>
                                        <p:tgtEl>
                                          <p:spTgt spid="97"/>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250"/>
                                        <p:tgtEl>
                                          <p:spTgt spid="9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250"/>
                                        <p:tgtEl>
                                          <p:spTgt spid="99"/>
                                        </p:tgtEl>
                                      </p:cBhvr>
                                    </p:animEffect>
                                  </p:childTnLst>
                                </p:cTn>
                              </p:par>
                            </p:childTnLst>
                          </p:cTn>
                        </p:par>
                        <p:par>
                          <p:cTn id="60" fill="hold">
                            <p:stCondLst>
                              <p:cond delay="3750"/>
                            </p:stCondLst>
                            <p:childTnLst>
                              <p:par>
                                <p:cTn id="61" presetID="10"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250"/>
                                        <p:tgtEl>
                                          <p:spTgt spid="100"/>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250"/>
                                        <p:tgtEl>
                                          <p:spTgt spid="101"/>
                                        </p:tgtEl>
                                      </p:cBhvr>
                                    </p:animEffec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fade">
                                      <p:cBhvr>
                                        <p:cTn id="71" dur="250"/>
                                        <p:tgtEl>
                                          <p:spTgt spid="102"/>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250"/>
                                        <p:tgtEl>
                                          <p:spTgt spid="103"/>
                                        </p:tgtEl>
                                      </p:cBhvr>
                                    </p:animEffect>
                                  </p:childTnLst>
                                </p:cTn>
                              </p:par>
                            </p:childTnLst>
                          </p:cTn>
                        </p:par>
                        <p:par>
                          <p:cTn id="76" fill="hold">
                            <p:stCondLst>
                              <p:cond delay="4750"/>
                            </p:stCondLst>
                            <p:childTnLst>
                              <p:par>
                                <p:cTn id="77" presetID="10" presetClass="entr" presetSubtype="0" fill="hold" grpId="0" nodeType="after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250"/>
                                        <p:tgtEl>
                                          <p:spTgt spid="104"/>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fade">
                                      <p:cBhvr>
                                        <p:cTn id="83" dur="250"/>
                                        <p:tgtEl>
                                          <p:spTgt spid="105"/>
                                        </p:tgtEl>
                                      </p:cBhvr>
                                    </p:animEffect>
                                  </p:childTnLst>
                                </p:cTn>
                              </p:par>
                            </p:childTnLst>
                          </p:cTn>
                        </p:par>
                        <p:par>
                          <p:cTn id="84" fill="hold">
                            <p:stCondLst>
                              <p:cond delay="5250"/>
                            </p:stCondLst>
                            <p:childTnLst>
                              <p:par>
                                <p:cTn id="85" presetID="10" presetClass="entr" presetSubtype="0" fill="hold" grpId="0" nodeType="after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fade">
                                      <p:cBhvr>
                                        <p:cTn id="87" dur="250"/>
                                        <p:tgtEl>
                                          <p:spTgt spid="106"/>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fade">
                                      <p:cBhvr>
                                        <p:cTn id="91" dur="250"/>
                                        <p:tgtEl>
                                          <p:spTgt spid="107"/>
                                        </p:tgtEl>
                                      </p:cBhvr>
                                    </p:animEffect>
                                  </p:childTnLst>
                                </p:cTn>
                              </p:par>
                            </p:childTnLst>
                          </p:cTn>
                        </p:par>
                        <p:par>
                          <p:cTn id="92" fill="hold">
                            <p:stCondLst>
                              <p:cond delay="5750"/>
                            </p:stCondLst>
                            <p:childTnLst>
                              <p:par>
                                <p:cTn id="93" presetID="10" presetClass="entr" presetSubtype="0"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250"/>
                                        <p:tgtEl>
                                          <p:spTgt spid="108"/>
                                        </p:tgtEl>
                                      </p:cBhvr>
                                    </p:animEffect>
                                  </p:childTnLst>
                                </p:cTn>
                              </p:par>
                            </p:childTnLst>
                          </p:cTn>
                        </p:par>
                        <p:par>
                          <p:cTn id="96" fill="hold">
                            <p:stCondLst>
                              <p:cond delay="6000"/>
                            </p:stCondLst>
                            <p:childTnLst>
                              <p:par>
                                <p:cTn id="97" presetID="10"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50"/>
                                        <p:tgtEl>
                                          <p:spTgt spid="109"/>
                                        </p:tgtEl>
                                      </p:cBhvr>
                                    </p:animEffect>
                                  </p:childTnLst>
                                </p:cTn>
                              </p:par>
                            </p:childTnLst>
                          </p:cTn>
                        </p:par>
                        <p:par>
                          <p:cTn id="100" fill="hold">
                            <p:stCondLst>
                              <p:cond delay="6250"/>
                            </p:stCondLst>
                            <p:childTnLst>
                              <p:par>
                                <p:cTn id="101" presetID="10" presetClass="entr" presetSubtype="0" fill="hold" grpId="0" nodeType="after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250"/>
                                        <p:tgtEl>
                                          <p:spTgt spid="110"/>
                                        </p:tgtEl>
                                      </p:cBhvr>
                                    </p:animEffec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250"/>
                                        <p:tgtEl>
                                          <p:spTgt spid="111"/>
                                        </p:tgtEl>
                                      </p:cBhvr>
                                    </p:animEffect>
                                  </p:childTnLst>
                                </p:cTn>
                              </p:par>
                            </p:childTnLst>
                          </p:cTn>
                        </p:par>
                        <p:par>
                          <p:cTn id="108" fill="hold">
                            <p:stCondLst>
                              <p:cond delay="6750"/>
                            </p:stCondLst>
                            <p:childTnLst>
                              <p:par>
                                <p:cTn id="109" presetID="10"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250"/>
                                        <p:tgtEl>
                                          <p:spTgt spid="112"/>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fade">
                                      <p:cBhvr>
                                        <p:cTn id="115" dur="250"/>
                                        <p:tgtEl>
                                          <p:spTgt spid="113"/>
                                        </p:tgtEl>
                                      </p:cBhvr>
                                    </p:animEffect>
                                  </p:childTnLst>
                                </p:cTn>
                              </p:par>
                            </p:childTnLst>
                          </p:cTn>
                        </p:par>
                        <p:par>
                          <p:cTn id="116" fill="hold">
                            <p:stCondLst>
                              <p:cond delay="7250"/>
                            </p:stCondLst>
                            <p:childTnLst>
                              <p:par>
                                <p:cTn id="117" presetID="10" presetClass="entr" presetSubtype="0" fill="hold" grpId="0" nodeType="afterEffect">
                                  <p:stCondLst>
                                    <p:cond delay="0"/>
                                  </p:stCondLst>
                                  <p:childTnLst>
                                    <p:set>
                                      <p:cBhvr>
                                        <p:cTn id="118" dur="1" fill="hold">
                                          <p:stCondLst>
                                            <p:cond delay="0"/>
                                          </p:stCondLst>
                                        </p:cTn>
                                        <p:tgtEl>
                                          <p:spTgt spid="114"/>
                                        </p:tgtEl>
                                        <p:attrNameLst>
                                          <p:attrName>style.visibility</p:attrName>
                                        </p:attrNameLst>
                                      </p:cBhvr>
                                      <p:to>
                                        <p:strVal val="visible"/>
                                      </p:to>
                                    </p:set>
                                    <p:animEffect transition="in" filter="fade">
                                      <p:cBhvr>
                                        <p:cTn id="119" dur="250"/>
                                        <p:tgtEl>
                                          <p:spTgt spid="114"/>
                                        </p:tgtEl>
                                      </p:cBhvr>
                                    </p:animEffect>
                                  </p:childTnLst>
                                </p:cTn>
                              </p:par>
                            </p:childTnLst>
                          </p:cTn>
                        </p:par>
                        <p:par>
                          <p:cTn id="120" fill="hold">
                            <p:stCondLst>
                              <p:cond delay="7500"/>
                            </p:stCondLst>
                            <p:childTnLst>
                              <p:par>
                                <p:cTn id="121" presetID="10" presetClass="entr" presetSubtype="0" fill="hold" grpId="0" nodeType="afterEffect">
                                  <p:stCondLst>
                                    <p:cond delay="0"/>
                                  </p:stCondLst>
                                  <p:childTnLst>
                                    <p:set>
                                      <p:cBhvr>
                                        <p:cTn id="122" dur="1" fill="hold">
                                          <p:stCondLst>
                                            <p:cond delay="0"/>
                                          </p:stCondLst>
                                        </p:cTn>
                                        <p:tgtEl>
                                          <p:spTgt spid="115"/>
                                        </p:tgtEl>
                                        <p:attrNameLst>
                                          <p:attrName>style.visibility</p:attrName>
                                        </p:attrNameLst>
                                      </p:cBhvr>
                                      <p:to>
                                        <p:strVal val="visible"/>
                                      </p:to>
                                    </p:set>
                                    <p:animEffect transition="in" filter="fade">
                                      <p:cBhvr>
                                        <p:cTn id="123" dur="250"/>
                                        <p:tgtEl>
                                          <p:spTgt spid="115"/>
                                        </p:tgtEl>
                                      </p:cBhvr>
                                    </p:animEffect>
                                  </p:childTnLst>
                                </p:cTn>
                              </p:par>
                            </p:childTnLst>
                          </p:cTn>
                        </p:par>
                        <p:par>
                          <p:cTn id="124" fill="hold">
                            <p:stCondLst>
                              <p:cond delay="7750"/>
                            </p:stCondLst>
                            <p:childTnLst>
                              <p:par>
                                <p:cTn id="125" presetID="10" presetClass="entr" presetSubtype="0" fill="hold" grpId="0" nodeType="after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fade">
                                      <p:cBhvr>
                                        <p:cTn id="127" dur="250"/>
                                        <p:tgtEl>
                                          <p:spTgt spid="116"/>
                                        </p:tgtEl>
                                      </p:cBhvr>
                                    </p:animEffect>
                                  </p:childTnLst>
                                </p:cTn>
                              </p:par>
                            </p:childTnLst>
                          </p:cTn>
                        </p:par>
                        <p:par>
                          <p:cTn id="128" fill="hold">
                            <p:stCondLst>
                              <p:cond delay="8000"/>
                            </p:stCondLst>
                            <p:childTnLst>
                              <p:par>
                                <p:cTn id="129" presetID="10" presetClass="entr" presetSubtype="0" fill="hold" grpId="0" nodeType="afterEffect">
                                  <p:stCondLst>
                                    <p:cond delay="0"/>
                                  </p:stCondLst>
                                  <p:childTnLst>
                                    <p:set>
                                      <p:cBhvr>
                                        <p:cTn id="130" dur="1" fill="hold">
                                          <p:stCondLst>
                                            <p:cond delay="0"/>
                                          </p:stCondLst>
                                        </p:cTn>
                                        <p:tgtEl>
                                          <p:spTgt spid="117"/>
                                        </p:tgtEl>
                                        <p:attrNameLst>
                                          <p:attrName>style.visibility</p:attrName>
                                        </p:attrNameLst>
                                      </p:cBhvr>
                                      <p:to>
                                        <p:strVal val="visible"/>
                                      </p:to>
                                    </p:set>
                                    <p:animEffect transition="in" filter="fade">
                                      <p:cBhvr>
                                        <p:cTn id="131" dur="250"/>
                                        <p:tgtEl>
                                          <p:spTgt spid="117"/>
                                        </p:tgtEl>
                                      </p:cBhvr>
                                    </p:animEffect>
                                  </p:childTnLst>
                                </p:cTn>
                              </p:par>
                            </p:childTnLst>
                          </p:cTn>
                        </p:par>
                        <p:par>
                          <p:cTn id="132" fill="hold">
                            <p:stCondLst>
                              <p:cond delay="8250"/>
                            </p:stCondLst>
                            <p:childTnLst>
                              <p:par>
                                <p:cTn id="133" presetID="10" presetClass="entr" presetSubtype="0" fill="hold" grpId="0"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fade">
                                      <p:cBhvr>
                                        <p:cTn id="135" dur="2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7" grpId="0" animBg="1"/>
      <p:bldP spid="88"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Rectangle 5"/>
          <p:cNvSpPr/>
          <p:nvPr/>
        </p:nvSpPr>
        <p:spPr bwMode="auto">
          <a:xfrm>
            <a:off x="-11290" y="834680"/>
            <a:ext cx="9155289" cy="720080"/>
          </a:xfrm>
          <a:prstGeom prst="rect">
            <a:avLst/>
          </a:prstGeom>
          <a:solidFill>
            <a:srgbClr val="0085AD">
              <a:alpha val="4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GB" dirty="0" smtClean="0">
                <a:solidFill>
                  <a:srgbClr val="FFFFFF"/>
                </a:solidFill>
              </a:rPr>
              <a:t>Page </a:t>
            </a:r>
            <a:fld id="{88964653-3594-43D6-B07B-9D599E8B2A12}" type="slidenum">
              <a:rPr lang="en-GB" smtClean="0">
                <a:solidFill>
                  <a:srgbClr val="FFFFFF"/>
                </a:solidFill>
              </a:rPr>
              <a:pPr>
                <a:defRPr/>
              </a:pPr>
              <a:t>2</a:t>
            </a:fld>
            <a:endParaRPr lang="en-GB" dirty="0">
              <a:solidFill>
                <a:srgbClr val="FFFFFF"/>
              </a:solidFill>
            </a:endParaRPr>
          </a:p>
        </p:txBody>
      </p:sp>
    </p:spTree>
    <p:extLst>
      <p:ext uri="{BB962C8B-B14F-4D97-AF65-F5344CB8AC3E}">
        <p14:creationId xmlns:p14="http://schemas.microsoft.com/office/powerpoint/2010/main" val="1905019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79512" y="2983260"/>
            <a:ext cx="8496944" cy="138869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lvl="0">
              <a:spcBef>
                <a:spcPts val="600"/>
              </a:spcBef>
              <a:buSzPct val="120000"/>
            </a:pPr>
            <a:r>
              <a:rPr lang="en-US" sz="2000" b="1" kern="0" dirty="0">
                <a:solidFill>
                  <a:srgbClr val="9BA3B5">
                    <a:lumMod val="50000"/>
                  </a:srgbClr>
                </a:solidFill>
              </a:rPr>
              <a:t>EASA RMT.0570 – Reduction of Runway Excursions</a:t>
            </a:r>
          </a:p>
          <a:p>
            <a:pPr lvl="0">
              <a:spcBef>
                <a:spcPts val="600"/>
              </a:spcBef>
              <a:buSzPct val="120000"/>
            </a:pPr>
            <a:r>
              <a:rPr lang="en-GB" sz="1800" kern="0" dirty="0">
                <a:solidFill>
                  <a:srgbClr val="9BA3B5">
                    <a:lumMod val="50000"/>
                  </a:srgbClr>
                </a:solidFill>
              </a:rPr>
              <a:t>The objective of this task remains to increase the level of safety by reducing the number of runway excursions through mandating ROAAS on-board certain large aeroplane categories to be determined</a:t>
            </a:r>
            <a:endParaRPr kumimoji="0" lang="en-GB" sz="1400" b="0" i="0" u="none" strike="noStrike" cap="none" normalizeH="0" baseline="0" dirty="0" smtClean="0">
              <a:ln>
                <a:noFill/>
              </a:ln>
              <a:solidFill>
                <a:schemeClr val="bg1"/>
              </a:solidFill>
              <a:effectLst/>
              <a:latin typeface="Arial" charset="0"/>
            </a:endParaRPr>
          </a:p>
        </p:txBody>
      </p:sp>
      <p:sp>
        <p:nvSpPr>
          <p:cNvPr id="9" name="Rectangle 8"/>
          <p:cNvSpPr/>
          <p:nvPr/>
        </p:nvSpPr>
        <p:spPr bwMode="auto">
          <a:xfrm>
            <a:off x="179512" y="1203598"/>
            <a:ext cx="8496944" cy="172819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0000" tIns="46800" rIns="90000" bIns="46800" numCol="1" rtlCol="0" anchor="ctr" anchorCtr="0" compatLnSpc="1">
            <a:prstTxWarp prst="textNoShape">
              <a:avLst/>
            </a:prstTxWarp>
          </a:bodyPr>
          <a:lstStyle/>
          <a:p>
            <a:pPr lvl="0">
              <a:spcBef>
                <a:spcPts val="600"/>
              </a:spcBef>
              <a:spcAft>
                <a:spcPts val="600"/>
              </a:spcAft>
              <a:buSzPct val="120000"/>
            </a:pPr>
            <a:r>
              <a:rPr lang="en-US" sz="2000" b="1" kern="0" dirty="0">
                <a:solidFill>
                  <a:srgbClr val="9BA3B5">
                    <a:lumMod val="50000"/>
                  </a:srgbClr>
                </a:solidFill>
              </a:rPr>
              <a:t>EUROCAE Working Group 101 - </a:t>
            </a:r>
            <a:r>
              <a:rPr lang="en-US" kern="0" dirty="0">
                <a:solidFill>
                  <a:srgbClr val="9BA3B5">
                    <a:lumMod val="50000"/>
                  </a:srgbClr>
                </a:solidFill>
              </a:rPr>
              <a:t>Runway Overrun Awareness and Alerting Systems</a:t>
            </a:r>
          </a:p>
          <a:p>
            <a:pPr lvl="0">
              <a:spcBef>
                <a:spcPts val="600"/>
              </a:spcBef>
              <a:spcAft>
                <a:spcPts val="600"/>
              </a:spcAft>
              <a:buSzPct val="120000"/>
            </a:pPr>
            <a:r>
              <a:rPr lang="en-US" sz="2000" kern="0" dirty="0">
                <a:solidFill>
                  <a:srgbClr val="9BA3B5">
                    <a:lumMod val="50000"/>
                  </a:srgbClr>
                </a:solidFill>
              </a:rPr>
              <a:t>International representation working together to create a </a:t>
            </a:r>
            <a:br>
              <a:rPr lang="en-US" sz="2000" kern="0" dirty="0">
                <a:solidFill>
                  <a:srgbClr val="9BA3B5">
                    <a:lumMod val="50000"/>
                  </a:srgbClr>
                </a:solidFill>
              </a:rPr>
            </a:br>
            <a:r>
              <a:rPr lang="en-US" sz="2800" b="1" kern="0" dirty="0">
                <a:solidFill>
                  <a:srgbClr val="19B3D9"/>
                </a:solidFill>
              </a:rPr>
              <a:t>Minimum Operational Performance </a:t>
            </a:r>
            <a:r>
              <a:rPr lang="en-US" sz="2800" b="1" kern="0" dirty="0" smtClean="0">
                <a:solidFill>
                  <a:srgbClr val="19B3D9"/>
                </a:solidFill>
              </a:rPr>
              <a:t>Standard</a:t>
            </a:r>
            <a:endParaRPr lang="en-US" sz="2800" b="1" kern="0" dirty="0">
              <a:solidFill>
                <a:srgbClr val="19B3D9"/>
              </a:solidFill>
            </a:endParaRPr>
          </a:p>
        </p:txBody>
      </p:sp>
      <p:sp>
        <p:nvSpPr>
          <p:cNvPr id="2" name="Date Placeholder 1"/>
          <p:cNvSpPr>
            <a:spLocks noGrp="1"/>
          </p:cNvSpPr>
          <p:nvPr>
            <p:ph type="dt" sz="half" idx="10"/>
          </p:nvPr>
        </p:nvSpPr>
        <p:spPr/>
        <p:txBody>
          <a:bodyPr/>
          <a:lstStyle/>
          <a:p>
            <a:pPr>
              <a:defRPr/>
            </a:pPr>
            <a:r>
              <a:rPr lang="en-GB" smtClean="0"/>
              <a:t>7-8 June 2016</a:t>
            </a:r>
            <a:endParaRPr lang="en-GB" dirty="0"/>
          </a:p>
        </p:txBody>
      </p:sp>
      <p:sp>
        <p:nvSpPr>
          <p:cNvPr id="3" name="Footer Placeholder 2"/>
          <p:cNvSpPr>
            <a:spLocks noGrp="1"/>
          </p:cNvSpPr>
          <p:nvPr>
            <p:ph type="ftr" sz="quarter" idx="11"/>
          </p:nvPr>
        </p:nvSpPr>
        <p:spPr/>
        <p:txBody>
          <a:bodyPr/>
          <a:lstStyle/>
          <a:p>
            <a:pPr>
              <a:defRPr/>
            </a:pPr>
            <a:r>
              <a:rPr lang="en-GB"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smtClean="0"/>
              <a:t>Page </a:t>
            </a:r>
            <a:fld id="{18D8B383-48A2-4F68-A457-302CFCBCB6D2}" type="slidenum">
              <a:rPr lang="en-GB" smtClean="0"/>
              <a:pPr>
                <a:defRPr/>
              </a:pPr>
              <a:t>20</a:t>
            </a:fld>
            <a:endParaRPr lang="en-GB" dirty="0"/>
          </a:p>
        </p:txBody>
      </p:sp>
      <p:sp>
        <p:nvSpPr>
          <p:cNvPr id="6" name="Title 5"/>
          <p:cNvSpPr>
            <a:spLocks noGrp="1"/>
          </p:cNvSpPr>
          <p:nvPr>
            <p:ph type="title"/>
          </p:nvPr>
        </p:nvSpPr>
        <p:spPr/>
        <p:txBody>
          <a:bodyPr/>
          <a:lstStyle/>
          <a:p>
            <a:r>
              <a:rPr lang="en-US" dirty="0" smtClean="0"/>
              <a:t>Global Standardization</a:t>
            </a:r>
            <a:endParaRPr lang="en-GB" dirty="0"/>
          </a:p>
        </p:txBody>
      </p:sp>
      <p:sp>
        <p:nvSpPr>
          <p:cNvPr id="12" name="Rectangle 11"/>
          <p:cNvSpPr/>
          <p:nvPr/>
        </p:nvSpPr>
        <p:spPr>
          <a:xfrm>
            <a:off x="144736" y="752688"/>
            <a:ext cx="8477224" cy="400110"/>
          </a:xfrm>
          <a:prstGeom prst="rect">
            <a:avLst/>
          </a:prstGeom>
        </p:spPr>
        <p:txBody>
          <a:bodyPr wrap="square">
            <a:spAutoFit/>
          </a:bodyPr>
          <a:lstStyle/>
          <a:p>
            <a:pPr lvl="0">
              <a:spcBef>
                <a:spcPts val="600"/>
              </a:spcBef>
              <a:spcAft>
                <a:spcPts val="600"/>
              </a:spcAft>
              <a:buSzPct val="120000"/>
            </a:pPr>
            <a:r>
              <a:rPr lang="en-US" sz="2000" kern="0" dirty="0">
                <a:solidFill>
                  <a:srgbClr val="9BA3B5">
                    <a:lumMod val="50000"/>
                  </a:srgbClr>
                </a:solidFill>
                <a:latin typeface="Arial"/>
              </a:rPr>
              <a:t>The industry is working together towards global standardization</a:t>
            </a:r>
          </a:p>
        </p:txBody>
      </p:sp>
    </p:spTree>
    <p:extLst>
      <p:ext uri="{BB962C8B-B14F-4D97-AF65-F5344CB8AC3E}">
        <p14:creationId xmlns:p14="http://schemas.microsoft.com/office/powerpoint/2010/main" val="37430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21</a:t>
            </a:fld>
            <a:endParaRPr lang="en-GB" dirty="0"/>
          </a:p>
        </p:txBody>
      </p:sp>
      <p:sp>
        <p:nvSpPr>
          <p:cNvPr id="5" name="Content Placeholder 4"/>
          <p:cNvSpPr>
            <a:spLocks noGrp="1"/>
          </p:cNvSpPr>
          <p:nvPr>
            <p:ph sz="quarter" idx="13"/>
          </p:nvPr>
        </p:nvSpPr>
        <p:spPr>
          <a:xfrm>
            <a:off x="252000" y="986400"/>
            <a:ext cx="8136424" cy="3492000"/>
          </a:xfrm>
        </p:spPr>
        <p:txBody>
          <a:bodyPr/>
          <a:lstStyle/>
          <a:p>
            <a:r>
              <a:rPr lang="en-US" sz="2000" dirty="0" smtClean="0"/>
              <a:t>Safety Nets add an additional layer of security but are only one part of the solution. </a:t>
            </a:r>
          </a:p>
          <a:p>
            <a:endParaRPr lang="en-US" sz="2000" dirty="0"/>
          </a:p>
          <a:p>
            <a:r>
              <a:rPr lang="en-US" sz="2000" dirty="0" smtClean="0"/>
              <a:t>Aircraft operators, civil aviation authorities, aerodromes and ANSPs all have an important role to play</a:t>
            </a:r>
          </a:p>
          <a:p>
            <a:endParaRPr lang="en-US" sz="2000" dirty="0"/>
          </a:p>
          <a:p>
            <a:r>
              <a:rPr lang="en-GB" sz="3200" b="1" dirty="0"/>
              <a:t>Together</a:t>
            </a:r>
            <a:r>
              <a:rPr lang="en-GB" sz="2000" dirty="0"/>
              <a:t> we can reverse the trend of runway overruns and improve safety at landing.</a:t>
            </a:r>
          </a:p>
        </p:txBody>
      </p:sp>
      <p:sp>
        <p:nvSpPr>
          <p:cNvPr id="6" name="Title 5"/>
          <p:cNvSpPr>
            <a:spLocks noGrp="1"/>
          </p:cNvSpPr>
          <p:nvPr>
            <p:ph type="title"/>
          </p:nvPr>
        </p:nvSpPr>
        <p:spPr/>
        <p:txBody>
          <a:bodyPr/>
          <a:lstStyle/>
          <a:p>
            <a:r>
              <a:rPr lang="en-US" dirty="0" smtClean="0"/>
              <a:t>A Global Success</a:t>
            </a:r>
            <a:endParaRPr lang="en-GB" dirty="0"/>
          </a:p>
        </p:txBody>
      </p:sp>
    </p:spTree>
    <p:extLst>
      <p:ext uri="{BB962C8B-B14F-4D97-AF65-F5344CB8AC3E}">
        <p14:creationId xmlns:p14="http://schemas.microsoft.com/office/powerpoint/2010/main" val="101273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22</a:t>
            </a:fld>
            <a:endParaRPr lang="en-GB" dirty="0"/>
          </a:p>
        </p:txBody>
      </p:sp>
    </p:spTree>
    <p:extLst>
      <p:ext uri="{BB962C8B-B14F-4D97-AF65-F5344CB8AC3E}">
        <p14:creationId xmlns:p14="http://schemas.microsoft.com/office/powerpoint/2010/main" val="4083913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3</a:t>
            </a:fld>
            <a:endParaRPr lang="en-GB" dirty="0"/>
          </a:p>
        </p:txBody>
      </p:sp>
      <p:sp>
        <p:nvSpPr>
          <p:cNvPr id="6" name="Title 5"/>
          <p:cNvSpPr>
            <a:spLocks noGrp="1"/>
          </p:cNvSpPr>
          <p:nvPr>
            <p:ph type="title"/>
          </p:nvPr>
        </p:nvSpPr>
        <p:spPr/>
        <p:txBody>
          <a:bodyPr/>
          <a:lstStyle/>
          <a:p>
            <a:r>
              <a:rPr lang="en-US" dirty="0" smtClean="0"/>
              <a:t>Overview of Safety at Landing</a:t>
            </a:r>
            <a:endParaRPr lang="en-GB" dirty="0"/>
          </a:p>
        </p:txBody>
      </p:sp>
      <p:sp>
        <p:nvSpPr>
          <p:cNvPr id="13" name="TextBox 12"/>
          <p:cNvSpPr txBox="1"/>
          <p:nvPr/>
        </p:nvSpPr>
        <p:spPr>
          <a:xfrm>
            <a:off x="5940152" y="339502"/>
            <a:ext cx="3198540" cy="936104"/>
          </a:xfrm>
          <a:prstGeom prst="rect">
            <a:avLst/>
          </a:prstGeom>
          <a:solidFill>
            <a:srgbClr val="0099C1"/>
          </a:solidFill>
          <a:ln>
            <a:solidFill>
              <a:srgbClr val="0099C1"/>
            </a:solidFill>
          </a:ln>
        </p:spPr>
        <p:txBody>
          <a:bodyPr wrap="square" lIns="252000" rtlCol="0">
            <a:noAutofit/>
          </a:bodyPr>
          <a:lstStyle/>
          <a:p>
            <a:r>
              <a:rPr lang="en-GB" sz="2400" b="1" dirty="0" smtClean="0">
                <a:solidFill>
                  <a:srgbClr val="FFFFFF"/>
                </a:solidFill>
              </a:rPr>
              <a:t>Hull loss and significant damage</a:t>
            </a:r>
            <a:endParaRPr lang="en-GB" b="1" dirty="0" smtClean="0">
              <a:solidFill>
                <a:srgbClr val="FFFFFF"/>
              </a:solidFill>
            </a:endParaRPr>
          </a:p>
        </p:txBody>
      </p:sp>
      <p:sp>
        <p:nvSpPr>
          <p:cNvPr id="14" name="Rectangle 13"/>
          <p:cNvSpPr/>
          <p:nvPr/>
        </p:nvSpPr>
        <p:spPr>
          <a:xfrm>
            <a:off x="0" y="4515966"/>
            <a:ext cx="7340600" cy="261610"/>
          </a:xfrm>
          <a:prstGeom prst="rect">
            <a:avLst/>
          </a:prstGeom>
        </p:spPr>
        <p:txBody>
          <a:bodyPr wrap="square">
            <a:spAutoFit/>
          </a:bodyPr>
          <a:lstStyle/>
          <a:p>
            <a:r>
              <a:rPr lang="en-GB" sz="1100" dirty="0">
                <a:solidFill>
                  <a:sysClr val="windowText" lastClr="000000"/>
                </a:solidFill>
              </a:rPr>
              <a:t>Data Source: </a:t>
            </a:r>
            <a:r>
              <a:rPr lang="en-GB" sz="1100" dirty="0" smtClean="0">
                <a:solidFill>
                  <a:sysClr val="windowText" lastClr="000000"/>
                </a:solidFill>
              </a:rPr>
              <a:t>IATA </a:t>
            </a:r>
            <a:r>
              <a:rPr lang="en-GB" sz="1100" dirty="0">
                <a:solidFill>
                  <a:sysClr val="windowText" lastClr="000000"/>
                </a:solidFill>
              </a:rPr>
              <a:t>Runway Safety, Accident Analysis Report, 2010-2014</a:t>
            </a:r>
          </a:p>
        </p:txBody>
      </p:sp>
      <p:graphicFrame>
        <p:nvGraphicFramePr>
          <p:cNvPr id="15" name="Chart: Runway Excursion"/>
          <p:cNvGraphicFramePr>
            <a:graphicFrameLocks/>
          </p:cNvGraphicFramePr>
          <p:nvPr>
            <p:extLst>
              <p:ext uri="{D42A27DB-BD31-4B8C-83A1-F6EECF244321}">
                <p14:modId xmlns:p14="http://schemas.microsoft.com/office/powerpoint/2010/main" val="2949029277"/>
              </p:ext>
            </p:extLst>
          </p:nvPr>
        </p:nvGraphicFramePr>
        <p:xfrm>
          <a:off x="-133920" y="1275606"/>
          <a:ext cx="576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Jet vs Turboprop"/>
          <p:cNvGraphicFramePr>
            <a:graphicFrameLocks/>
          </p:cNvGraphicFramePr>
          <p:nvPr>
            <p:extLst>
              <p:ext uri="{D42A27DB-BD31-4B8C-83A1-F6EECF244321}">
                <p14:modId xmlns:p14="http://schemas.microsoft.com/office/powerpoint/2010/main" val="2686689953"/>
              </p:ext>
            </p:extLst>
          </p:nvPr>
        </p:nvGraphicFramePr>
        <p:xfrm>
          <a:off x="-133920" y="1268996"/>
          <a:ext cx="576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Jet vs Turboprop Total"/>
          <p:cNvGraphicFramePr>
            <a:graphicFrameLocks/>
          </p:cNvGraphicFramePr>
          <p:nvPr>
            <p:extLst>
              <p:ext uri="{D42A27DB-BD31-4B8C-83A1-F6EECF244321}">
                <p14:modId xmlns:p14="http://schemas.microsoft.com/office/powerpoint/2010/main" val="4215726797"/>
              </p:ext>
            </p:extLst>
          </p:nvPr>
        </p:nvGraphicFramePr>
        <p:xfrm>
          <a:off x="5652120" y="1306972"/>
          <a:ext cx="1800000" cy="324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Chart Pie: Veeroff vs Overrun"/>
          <p:cNvGrpSpPr/>
          <p:nvPr/>
        </p:nvGrpSpPr>
        <p:grpSpPr>
          <a:xfrm>
            <a:off x="6372200" y="1923678"/>
            <a:ext cx="2952328" cy="2592288"/>
            <a:chOff x="6372200" y="1923678"/>
            <a:chExt cx="2952328" cy="2592288"/>
          </a:xfrm>
        </p:grpSpPr>
        <p:graphicFrame>
          <p:nvGraphicFramePr>
            <p:cNvPr id="10" name="Chart 9"/>
            <p:cNvGraphicFramePr/>
            <p:nvPr>
              <p:extLst>
                <p:ext uri="{D42A27DB-BD31-4B8C-83A1-F6EECF244321}">
                  <p14:modId xmlns:p14="http://schemas.microsoft.com/office/powerpoint/2010/main" val="3653037607"/>
                </p:ext>
              </p:extLst>
            </p:nvPr>
          </p:nvGraphicFramePr>
          <p:xfrm>
            <a:off x="7340600" y="1923678"/>
            <a:ext cx="1907704" cy="2592288"/>
          </p:xfrm>
          <a:graphic>
            <a:graphicData uri="http://schemas.openxmlformats.org/drawingml/2006/chart">
              <c:chart xmlns:c="http://schemas.openxmlformats.org/drawingml/2006/chart" xmlns:r="http://schemas.openxmlformats.org/officeDocument/2006/relationships" r:id="rId6"/>
            </a:graphicData>
          </a:graphic>
        </p:graphicFrame>
        <p:sp>
          <p:nvSpPr>
            <p:cNvPr id="18" name="Oval 17"/>
            <p:cNvSpPr/>
            <p:nvPr/>
          </p:nvSpPr>
          <p:spPr bwMode="auto">
            <a:xfrm>
              <a:off x="6372200" y="2715766"/>
              <a:ext cx="720080" cy="1296144"/>
            </a:xfrm>
            <a:prstGeom prst="ellipse">
              <a:avLst/>
            </a:prstGeom>
            <a:noFill/>
            <a:ln w="38100" cap="flat" cmpd="sng" algn="ctr">
              <a:solidFill>
                <a:srgbClr val="FE8F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400" b="0" i="0" u="none" strike="noStrike" cap="none" normalizeH="0" baseline="0" dirty="0" smtClean="0">
                <a:ln>
                  <a:noFill/>
                </a:ln>
                <a:solidFill>
                  <a:schemeClr val="bg1"/>
                </a:solidFill>
                <a:effectLst/>
                <a:latin typeface="Arial" charset="0"/>
              </a:endParaRPr>
            </a:p>
          </p:txBody>
        </p:sp>
        <p:cxnSp>
          <p:nvCxnSpPr>
            <p:cNvPr id="20" name="Straight Connector 19"/>
            <p:cNvCxnSpPr/>
            <p:nvPr/>
          </p:nvCxnSpPr>
          <p:spPr bwMode="auto">
            <a:xfrm flipV="1">
              <a:off x="7092280" y="3291830"/>
              <a:ext cx="504056" cy="72008"/>
            </a:xfrm>
            <a:prstGeom prst="line">
              <a:avLst/>
            </a:prstGeom>
            <a:noFill/>
            <a:ln w="19050" cap="sq" cmpd="sng" algn="ctr">
              <a:solidFill>
                <a:srgbClr val="FE8F00"/>
              </a:solidFill>
              <a:prstDash val="solid"/>
              <a:round/>
              <a:headEnd type="none"/>
              <a:tailEnd type="none"/>
            </a:ln>
            <a:effectLst/>
          </p:spPr>
        </p:cxnSp>
        <p:sp>
          <p:nvSpPr>
            <p:cNvPr id="21" name="TextBox 20"/>
            <p:cNvSpPr txBox="1"/>
            <p:nvPr/>
          </p:nvSpPr>
          <p:spPr>
            <a:xfrm>
              <a:off x="8244408" y="3939902"/>
              <a:ext cx="1080120" cy="307777"/>
            </a:xfrm>
            <a:prstGeom prst="rect">
              <a:avLst/>
            </a:prstGeom>
            <a:noFill/>
          </p:spPr>
          <p:txBody>
            <a:bodyPr wrap="square" rtlCol="0">
              <a:spAutoFit/>
            </a:bodyPr>
            <a:lstStyle/>
            <a:p>
              <a:r>
                <a:rPr lang="en-US" sz="1400" dirty="0" smtClean="0">
                  <a:solidFill>
                    <a:schemeClr val="tx2">
                      <a:lumMod val="50000"/>
                    </a:schemeClr>
                  </a:solidFill>
                </a:rPr>
                <a:t>Overrun</a:t>
              </a:r>
              <a:endParaRPr lang="en-GB" sz="1400" dirty="0" smtClean="0">
                <a:solidFill>
                  <a:schemeClr val="tx2">
                    <a:lumMod val="50000"/>
                  </a:schemeClr>
                </a:solidFill>
              </a:endParaRPr>
            </a:p>
          </p:txBody>
        </p:sp>
        <p:sp>
          <p:nvSpPr>
            <p:cNvPr id="22" name="TextBox 21"/>
            <p:cNvSpPr txBox="1"/>
            <p:nvPr/>
          </p:nvSpPr>
          <p:spPr>
            <a:xfrm>
              <a:off x="7344308" y="2263973"/>
              <a:ext cx="1080120" cy="307777"/>
            </a:xfrm>
            <a:prstGeom prst="rect">
              <a:avLst/>
            </a:prstGeom>
            <a:noFill/>
          </p:spPr>
          <p:txBody>
            <a:bodyPr wrap="square" rtlCol="0">
              <a:spAutoFit/>
            </a:bodyPr>
            <a:lstStyle/>
            <a:p>
              <a:r>
                <a:rPr lang="en-US" sz="1400" dirty="0" smtClean="0">
                  <a:solidFill>
                    <a:schemeClr val="tx2">
                      <a:lumMod val="50000"/>
                    </a:schemeClr>
                  </a:solidFill>
                </a:rPr>
                <a:t>Veer-Off</a:t>
              </a:r>
              <a:endParaRPr lang="en-GB" sz="1400" dirty="0" smtClean="0">
                <a:solidFill>
                  <a:schemeClr val="tx2">
                    <a:lumMod val="50000"/>
                  </a:schemeClr>
                </a:solidFill>
              </a:endParaRPr>
            </a:p>
          </p:txBody>
        </p:sp>
      </p:grpSp>
    </p:spTree>
    <p:extLst>
      <p:ext uri="{BB962C8B-B14F-4D97-AF65-F5344CB8AC3E}">
        <p14:creationId xmlns:p14="http://schemas.microsoft.com/office/powerpoint/2010/main" val="42633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1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4</a:t>
            </a:fld>
            <a:endParaRPr lang="en-GB" dirty="0"/>
          </a:p>
        </p:txBody>
      </p:sp>
      <p:sp>
        <p:nvSpPr>
          <p:cNvPr id="6" name="Title 5"/>
          <p:cNvSpPr>
            <a:spLocks noGrp="1"/>
          </p:cNvSpPr>
          <p:nvPr>
            <p:ph type="title"/>
          </p:nvPr>
        </p:nvSpPr>
        <p:spPr/>
        <p:txBody>
          <a:bodyPr/>
          <a:lstStyle/>
          <a:p>
            <a:r>
              <a:rPr lang="en-US" dirty="0" smtClean="0"/>
              <a:t>Overview of Safety at Landing</a:t>
            </a:r>
            <a:endParaRPr lang="en-GB" dirty="0"/>
          </a:p>
        </p:txBody>
      </p:sp>
      <p:sp>
        <p:nvSpPr>
          <p:cNvPr id="13" name="TextBox 12"/>
          <p:cNvSpPr txBox="1"/>
          <p:nvPr/>
        </p:nvSpPr>
        <p:spPr>
          <a:xfrm>
            <a:off x="6228184" y="483518"/>
            <a:ext cx="2910508" cy="945685"/>
          </a:xfrm>
          <a:prstGeom prst="rect">
            <a:avLst/>
          </a:prstGeom>
          <a:solidFill>
            <a:srgbClr val="0099C1"/>
          </a:solidFill>
          <a:ln>
            <a:solidFill>
              <a:srgbClr val="0099C1"/>
            </a:solidFill>
          </a:ln>
        </p:spPr>
        <p:txBody>
          <a:bodyPr wrap="square" lIns="252000" rtlCol="0">
            <a:noAutofit/>
          </a:bodyPr>
          <a:lstStyle/>
          <a:p>
            <a:r>
              <a:rPr lang="en-GB" sz="2400" b="1" dirty="0" smtClean="0">
                <a:solidFill>
                  <a:srgbClr val="FFFFFF"/>
                </a:solidFill>
              </a:rPr>
              <a:t>Including Minor incidents</a:t>
            </a:r>
            <a:endParaRPr lang="en-GB" b="1" dirty="0" smtClean="0">
              <a:solidFill>
                <a:srgbClr val="FFFFFF"/>
              </a:solidFill>
            </a:endParaRPr>
          </a:p>
        </p:txBody>
      </p:sp>
      <p:sp>
        <p:nvSpPr>
          <p:cNvPr id="5" name="TextBox 4"/>
          <p:cNvSpPr txBox="1"/>
          <p:nvPr/>
        </p:nvSpPr>
        <p:spPr>
          <a:xfrm>
            <a:off x="262980" y="844428"/>
            <a:ext cx="6336704" cy="584775"/>
          </a:xfrm>
          <a:prstGeom prst="rect">
            <a:avLst/>
          </a:prstGeom>
          <a:noFill/>
        </p:spPr>
        <p:txBody>
          <a:bodyPr wrap="square" rtlCol="0">
            <a:spAutoFit/>
          </a:bodyPr>
          <a:lstStyle/>
          <a:p>
            <a:r>
              <a:rPr lang="en-US" i="1" dirty="0" smtClean="0">
                <a:solidFill>
                  <a:schemeClr val="tx2">
                    <a:lumMod val="50000"/>
                  </a:schemeClr>
                </a:solidFill>
              </a:rPr>
              <a:t>Real occurrence rate is underestimated when using </a:t>
            </a:r>
            <a:r>
              <a:rPr lang="en-US" i="1" u="sng" dirty="0" smtClean="0">
                <a:solidFill>
                  <a:schemeClr val="tx2">
                    <a:lumMod val="50000"/>
                  </a:schemeClr>
                </a:solidFill>
              </a:rPr>
              <a:t>accident statistics</a:t>
            </a:r>
            <a:r>
              <a:rPr lang="en-US" i="1" dirty="0" smtClean="0">
                <a:solidFill>
                  <a:schemeClr val="tx2">
                    <a:lumMod val="50000"/>
                  </a:schemeClr>
                </a:solidFill>
              </a:rPr>
              <a:t> as many events resulted in only minor damage</a:t>
            </a:r>
            <a:endParaRPr lang="en-GB" i="1" dirty="0" smtClean="0">
              <a:solidFill>
                <a:schemeClr val="tx2">
                  <a:lumMod val="50000"/>
                </a:schemeClr>
              </a:solidFill>
            </a:endParaRPr>
          </a:p>
        </p:txBody>
      </p:sp>
      <p:sp>
        <p:nvSpPr>
          <p:cNvPr id="7" name="TextBox 6"/>
          <p:cNvSpPr txBox="1"/>
          <p:nvPr/>
        </p:nvSpPr>
        <p:spPr>
          <a:xfrm>
            <a:off x="313780" y="1707654"/>
            <a:ext cx="7416824" cy="707886"/>
          </a:xfrm>
          <a:prstGeom prst="rect">
            <a:avLst/>
          </a:prstGeom>
          <a:noFill/>
        </p:spPr>
        <p:txBody>
          <a:bodyPr wrap="square" rtlCol="0">
            <a:spAutoFit/>
          </a:bodyPr>
          <a:lstStyle/>
          <a:p>
            <a:r>
              <a:rPr lang="en-US" sz="4000" dirty="0" smtClean="0">
                <a:solidFill>
                  <a:schemeClr val="tx2">
                    <a:lumMod val="50000"/>
                  </a:schemeClr>
                </a:solidFill>
              </a:rPr>
              <a:t>From May 2015 to May 2016,</a:t>
            </a:r>
          </a:p>
        </p:txBody>
      </p:sp>
      <p:sp>
        <p:nvSpPr>
          <p:cNvPr id="8" name="TextBox 7"/>
          <p:cNvSpPr txBox="1"/>
          <p:nvPr/>
        </p:nvSpPr>
        <p:spPr>
          <a:xfrm>
            <a:off x="336576" y="2728540"/>
            <a:ext cx="8784976" cy="984885"/>
          </a:xfrm>
          <a:prstGeom prst="rect">
            <a:avLst/>
          </a:prstGeom>
          <a:noFill/>
        </p:spPr>
        <p:txBody>
          <a:bodyPr wrap="square" rtlCol="0">
            <a:spAutoFit/>
          </a:bodyPr>
          <a:lstStyle/>
          <a:p>
            <a:pPr lvl="0"/>
            <a:r>
              <a:rPr lang="en-US" sz="4000" u="sng" dirty="0" smtClean="0">
                <a:solidFill>
                  <a:srgbClr val="9BA3B5">
                    <a:lumMod val="50000"/>
                  </a:srgbClr>
                </a:solidFill>
              </a:rPr>
              <a:t>at least </a:t>
            </a:r>
            <a:r>
              <a:rPr lang="en-US" sz="4000" dirty="0" smtClean="0">
                <a:solidFill>
                  <a:srgbClr val="9BA3B5">
                    <a:lumMod val="50000"/>
                  </a:srgbClr>
                </a:solidFill>
              </a:rPr>
              <a:t>			</a:t>
            </a:r>
            <a:r>
              <a:rPr lang="en-US" sz="4400" b="1" dirty="0" smtClean="0">
                <a:solidFill>
                  <a:schemeClr val="accent3"/>
                </a:solidFill>
              </a:rPr>
              <a:t>runway overruns </a:t>
            </a:r>
            <a:endParaRPr lang="en-US" sz="4000" b="1" dirty="0" smtClean="0">
              <a:solidFill>
                <a:schemeClr val="accent3"/>
              </a:solidFill>
            </a:endParaRPr>
          </a:p>
          <a:p>
            <a:endParaRPr lang="en-GB" sz="1400" dirty="0" smtClean="0">
              <a:solidFill>
                <a:schemeClr val="tx2">
                  <a:lumMod val="50000"/>
                </a:schemeClr>
              </a:solidFill>
            </a:endParaRPr>
          </a:p>
        </p:txBody>
      </p:sp>
      <p:sp>
        <p:nvSpPr>
          <p:cNvPr id="15" name="Rectangle 14"/>
          <p:cNvSpPr/>
          <p:nvPr/>
        </p:nvSpPr>
        <p:spPr>
          <a:xfrm>
            <a:off x="336576" y="3717781"/>
            <a:ext cx="7547792" cy="707886"/>
          </a:xfrm>
          <a:prstGeom prst="rect">
            <a:avLst/>
          </a:prstGeom>
        </p:spPr>
        <p:txBody>
          <a:bodyPr wrap="square">
            <a:spAutoFit/>
          </a:bodyPr>
          <a:lstStyle/>
          <a:p>
            <a:pPr lvl="0"/>
            <a:r>
              <a:rPr lang="en-US" sz="4000" dirty="0">
                <a:solidFill>
                  <a:srgbClr val="9BA3B5">
                    <a:lumMod val="50000"/>
                  </a:srgbClr>
                </a:solidFill>
              </a:rPr>
              <a:t>of commercial jet aircraft</a:t>
            </a:r>
            <a:endParaRPr lang="en-GB" sz="4000" dirty="0">
              <a:solidFill>
                <a:srgbClr val="9BA3B5">
                  <a:lumMod val="50000"/>
                </a:srgbClr>
              </a:solidFill>
            </a:endParaRPr>
          </a:p>
        </p:txBody>
      </p:sp>
      <p:sp>
        <p:nvSpPr>
          <p:cNvPr id="16" name="TextBox 15"/>
          <p:cNvSpPr txBox="1"/>
          <p:nvPr/>
        </p:nvSpPr>
        <p:spPr>
          <a:xfrm>
            <a:off x="2195736" y="2415540"/>
            <a:ext cx="1872208" cy="1323439"/>
          </a:xfrm>
          <a:prstGeom prst="rect">
            <a:avLst/>
          </a:prstGeom>
          <a:noFill/>
        </p:spPr>
        <p:txBody>
          <a:bodyPr wrap="square" rtlCol="0" anchor="ctr">
            <a:spAutoFit/>
          </a:bodyPr>
          <a:lstStyle/>
          <a:p>
            <a:pPr algn="ctr"/>
            <a:r>
              <a:rPr lang="en-US" sz="8000" b="1" dirty="0" smtClean="0">
                <a:solidFill>
                  <a:schemeClr val="accent3"/>
                </a:solidFill>
              </a:rPr>
              <a:t>17</a:t>
            </a:r>
            <a:endParaRPr lang="en-GB" sz="8000" b="1" dirty="0" smtClean="0">
              <a:solidFill>
                <a:schemeClr val="accent3"/>
              </a:solidFill>
            </a:endParaRPr>
          </a:p>
        </p:txBody>
      </p:sp>
      <p:sp>
        <p:nvSpPr>
          <p:cNvPr id="17" name="Rectangle 16"/>
          <p:cNvSpPr/>
          <p:nvPr/>
        </p:nvSpPr>
        <p:spPr>
          <a:xfrm>
            <a:off x="0" y="4515966"/>
            <a:ext cx="7340600" cy="261610"/>
          </a:xfrm>
          <a:prstGeom prst="rect">
            <a:avLst/>
          </a:prstGeom>
        </p:spPr>
        <p:txBody>
          <a:bodyPr wrap="square">
            <a:spAutoFit/>
          </a:bodyPr>
          <a:lstStyle/>
          <a:p>
            <a:r>
              <a:rPr lang="en-GB" sz="1100" dirty="0">
                <a:solidFill>
                  <a:sysClr val="windowText" lastClr="000000"/>
                </a:solidFill>
              </a:rPr>
              <a:t>Data Source: </a:t>
            </a:r>
            <a:r>
              <a:rPr lang="en-GB" sz="1100" dirty="0" smtClean="0">
                <a:solidFill>
                  <a:sysClr val="windowText" lastClr="000000"/>
                </a:solidFill>
              </a:rPr>
              <a:t>Various internet sources</a:t>
            </a:r>
            <a:endParaRPr lang="en-GB" sz="1100" dirty="0">
              <a:solidFill>
                <a:sysClr val="windowText" lastClr="000000"/>
              </a:solidFill>
            </a:endParaRPr>
          </a:p>
        </p:txBody>
      </p:sp>
    </p:spTree>
    <p:extLst>
      <p:ext uri="{BB962C8B-B14F-4D97-AF65-F5344CB8AC3E}">
        <p14:creationId xmlns:p14="http://schemas.microsoft.com/office/powerpoint/2010/main" val="27567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5</a:t>
            </a:fld>
            <a:endParaRPr lang="en-GB" dirty="0"/>
          </a:p>
        </p:txBody>
      </p:sp>
      <p:sp>
        <p:nvSpPr>
          <p:cNvPr id="6" name="Title 5"/>
          <p:cNvSpPr>
            <a:spLocks noGrp="1"/>
          </p:cNvSpPr>
          <p:nvPr>
            <p:ph type="title"/>
          </p:nvPr>
        </p:nvSpPr>
        <p:spPr/>
        <p:txBody>
          <a:bodyPr/>
          <a:lstStyle/>
          <a:p>
            <a:r>
              <a:rPr lang="en-US" dirty="0"/>
              <a:t>Overview of Safety at Landing</a:t>
            </a:r>
            <a:endParaRPr lang="en-GB" dirty="0"/>
          </a:p>
        </p:txBody>
      </p:sp>
      <p:grpSp>
        <p:nvGrpSpPr>
          <p:cNvPr id="10" name="Group 9"/>
          <p:cNvGrpSpPr/>
          <p:nvPr/>
        </p:nvGrpSpPr>
        <p:grpSpPr>
          <a:xfrm>
            <a:off x="2627785" y="4137216"/>
            <a:ext cx="4791150" cy="324000"/>
            <a:chOff x="2627785" y="4181790"/>
            <a:chExt cx="4791150" cy="432048"/>
          </a:xfrm>
        </p:grpSpPr>
        <p:sp>
          <p:nvSpPr>
            <p:cNvPr id="11" name="Rectangle 10"/>
            <p:cNvSpPr/>
            <p:nvPr/>
          </p:nvSpPr>
          <p:spPr bwMode="auto">
            <a:xfrm>
              <a:off x="2627785" y="4181790"/>
              <a:ext cx="4791150" cy="432048"/>
            </a:xfrm>
            <a:prstGeom prst="rect">
              <a:avLst/>
            </a:prstGeom>
            <a:gradFill flip="none" rotWithShape="1">
              <a:gsLst>
                <a:gs pos="0">
                  <a:srgbClr val="A53F23">
                    <a:tint val="66000"/>
                    <a:satMod val="160000"/>
                  </a:srgbClr>
                </a:gs>
                <a:gs pos="50000">
                  <a:srgbClr val="A53F23">
                    <a:tint val="44500"/>
                    <a:satMod val="160000"/>
                  </a:srgbClr>
                </a:gs>
                <a:gs pos="100000">
                  <a:srgbClr val="A53F23">
                    <a:tint val="23500"/>
                    <a:satMod val="160000"/>
                  </a:srgbClr>
                </a:gs>
              </a:gsLst>
              <a:lin ang="10800000" scaled="1"/>
              <a:tileRect/>
            </a:gra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12" name="TextBox 11"/>
            <p:cNvSpPr txBox="1"/>
            <p:nvPr/>
          </p:nvSpPr>
          <p:spPr>
            <a:xfrm>
              <a:off x="2627785" y="4243926"/>
              <a:ext cx="3888432" cy="276999"/>
            </a:xfrm>
            <a:prstGeom prst="rect">
              <a:avLst/>
            </a:prstGeom>
            <a:noFill/>
          </p:spPr>
          <p:txBody>
            <a:bodyPr wrap="square" rtlCol="0">
              <a:spAutoFit/>
            </a:bodyPr>
            <a:lstStyle/>
            <a:p>
              <a:r>
                <a:rPr lang="en-US" sz="1200" b="1" dirty="0">
                  <a:solidFill>
                    <a:schemeClr val="bg2">
                      <a:lumMod val="10000"/>
                    </a:schemeClr>
                  </a:solidFill>
                </a:rPr>
                <a:t>Runway Friction 10% worse than </a:t>
              </a:r>
              <a:r>
                <a:rPr lang="en-US" sz="1200" b="1" dirty="0" smtClean="0">
                  <a:solidFill>
                    <a:schemeClr val="bg2">
                      <a:lumMod val="10000"/>
                    </a:schemeClr>
                  </a:solidFill>
                </a:rPr>
                <a:t>expected</a:t>
              </a:r>
              <a:endParaRPr lang="en-US" sz="1200" dirty="0" smtClean="0">
                <a:solidFill>
                  <a:schemeClr val="bg2">
                    <a:lumMod val="10000"/>
                  </a:schemeClr>
                </a:solidFill>
              </a:endParaRPr>
            </a:p>
          </p:txBody>
        </p:sp>
      </p:grpSp>
      <p:grpSp>
        <p:nvGrpSpPr>
          <p:cNvPr id="13" name="Group 12"/>
          <p:cNvGrpSpPr/>
          <p:nvPr/>
        </p:nvGrpSpPr>
        <p:grpSpPr>
          <a:xfrm>
            <a:off x="2627784" y="3660281"/>
            <a:ext cx="4719142" cy="324000"/>
            <a:chOff x="2627784" y="3665731"/>
            <a:chExt cx="4719142" cy="432048"/>
          </a:xfrm>
        </p:grpSpPr>
        <p:sp>
          <p:nvSpPr>
            <p:cNvPr id="14" name="Rectangle 13"/>
            <p:cNvSpPr/>
            <p:nvPr/>
          </p:nvSpPr>
          <p:spPr bwMode="auto">
            <a:xfrm>
              <a:off x="2642693" y="3665731"/>
              <a:ext cx="4704233" cy="432048"/>
            </a:xfrm>
            <a:prstGeom prst="rect">
              <a:avLst/>
            </a:prstGeom>
            <a:gradFill flip="none" rotWithShape="1">
              <a:gsLst>
                <a:gs pos="0">
                  <a:srgbClr val="00A4BA">
                    <a:tint val="66000"/>
                    <a:satMod val="160000"/>
                  </a:srgbClr>
                </a:gs>
                <a:gs pos="50000">
                  <a:srgbClr val="00A4BA">
                    <a:tint val="44500"/>
                    <a:satMod val="160000"/>
                  </a:srgbClr>
                </a:gs>
                <a:gs pos="100000">
                  <a:srgbClr val="00A4BA">
                    <a:tint val="23500"/>
                    <a:satMod val="160000"/>
                  </a:srgbClr>
                </a:gs>
              </a:gsLst>
              <a:lin ang="10800000" scaled="1"/>
              <a:tileRect/>
            </a:gra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80000"/>
                </a:lnSpc>
                <a:spcBef>
                  <a:spcPct val="5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15" name="TextBox 14"/>
            <p:cNvSpPr txBox="1"/>
            <p:nvPr/>
          </p:nvSpPr>
          <p:spPr>
            <a:xfrm>
              <a:off x="2627784" y="3676086"/>
              <a:ext cx="4296289" cy="276999"/>
            </a:xfrm>
            <a:prstGeom prst="rect">
              <a:avLst/>
            </a:prstGeom>
            <a:noFill/>
          </p:spPr>
          <p:txBody>
            <a:bodyPr wrap="square" rtlCol="0">
              <a:spAutoFit/>
            </a:bodyPr>
            <a:lstStyle/>
            <a:p>
              <a:r>
                <a:rPr lang="en-US" sz="1200" b="1" dirty="0" smtClean="0">
                  <a:solidFill>
                    <a:schemeClr val="bg2">
                      <a:lumMod val="10000"/>
                    </a:schemeClr>
                  </a:solidFill>
                </a:rPr>
                <a:t>Each additional </a:t>
              </a:r>
              <a:r>
                <a:rPr lang="en-US" sz="1200" b="1" dirty="0">
                  <a:solidFill>
                    <a:schemeClr val="bg2">
                      <a:lumMod val="10000"/>
                    </a:schemeClr>
                  </a:solidFill>
                </a:rPr>
                <a:t>3s delay applying max reverse</a:t>
              </a:r>
            </a:p>
          </p:txBody>
        </p:sp>
      </p:grpSp>
      <p:grpSp>
        <p:nvGrpSpPr>
          <p:cNvPr id="16" name="Group 15"/>
          <p:cNvGrpSpPr/>
          <p:nvPr/>
        </p:nvGrpSpPr>
        <p:grpSpPr>
          <a:xfrm>
            <a:off x="2627785" y="3183346"/>
            <a:ext cx="5092800" cy="324000"/>
            <a:chOff x="2627785" y="3149674"/>
            <a:chExt cx="5092800" cy="432048"/>
          </a:xfrm>
        </p:grpSpPr>
        <p:sp>
          <p:nvSpPr>
            <p:cNvPr id="17" name="Rectangle 16"/>
            <p:cNvSpPr/>
            <p:nvPr/>
          </p:nvSpPr>
          <p:spPr bwMode="auto">
            <a:xfrm>
              <a:off x="2627785" y="3149674"/>
              <a:ext cx="5092800" cy="432048"/>
            </a:xfrm>
            <a:prstGeom prst="rect">
              <a:avLst/>
            </a:prstGeom>
            <a:gradFill flip="none" rotWithShape="1">
              <a:gsLst>
                <a:gs pos="0">
                  <a:srgbClr val="A51890">
                    <a:tint val="66000"/>
                    <a:satMod val="160000"/>
                  </a:srgbClr>
                </a:gs>
                <a:gs pos="50000">
                  <a:srgbClr val="A51890">
                    <a:tint val="44500"/>
                    <a:satMod val="160000"/>
                  </a:srgbClr>
                </a:gs>
                <a:gs pos="100000">
                  <a:srgbClr val="A51890">
                    <a:tint val="23500"/>
                    <a:satMod val="160000"/>
                  </a:srgbClr>
                </a:gs>
              </a:gsLst>
              <a:lin ang="10800000" scaled="1"/>
              <a:tileRect/>
            </a:gra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80000"/>
                </a:lnSpc>
                <a:spcBef>
                  <a:spcPct val="5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18" name="TextBox 17"/>
            <p:cNvSpPr txBox="1"/>
            <p:nvPr/>
          </p:nvSpPr>
          <p:spPr>
            <a:xfrm>
              <a:off x="2627785" y="3170385"/>
              <a:ext cx="3888432" cy="276999"/>
            </a:xfrm>
            <a:prstGeom prst="rect">
              <a:avLst/>
            </a:prstGeom>
            <a:noFill/>
          </p:spPr>
          <p:txBody>
            <a:bodyPr wrap="square" rtlCol="0">
              <a:spAutoFit/>
            </a:bodyPr>
            <a:lstStyle/>
            <a:p>
              <a:r>
                <a:rPr lang="en-US" sz="1200" b="1" dirty="0" smtClean="0">
                  <a:solidFill>
                    <a:schemeClr val="bg2">
                      <a:lumMod val="10000"/>
                    </a:schemeClr>
                  </a:solidFill>
                </a:rPr>
                <a:t>Each additional </a:t>
              </a:r>
              <a:r>
                <a:rPr lang="en-US" sz="1200" b="1" dirty="0">
                  <a:solidFill>
                    <a:schemeClr val="bg2">
                      <a:lumMod val="10000"/>
                    </a:schemeClr>
                  </a:solidFill>
                </a:rPr>
                <a:t>1s delay of pedal braking</a:t>
              </a:r>
            </a:p>
          </p:txBody>
        </p:sp>
      </p:grpSp>
      <p:grpSp>
        <p:nvGrpSpPr>
          <p:cNvPr id="19" name="Group 18"/>
          <p:cNvGrpSpPr/>
          <p:nvPr/>
        </p:nvGrpSpPr>
        <p:grpSpPr>
          <a:xfrm>
            <a:off x="2627785" y="2706411"/>
            <a:ext cx="5079182" cy="324000"/>
            <a:chOff x="2627785" y="2633617"/>
            <a:chExt cx="5079182" cy="432048"/>
          </a:xfrm>
        </p:grpSpPr>
        <p:sp>
          <p:nvSpPr>
            <p:cNvPr id="20" name="Rectangle 19"/>
            <p:cNvSpPr/>
            <p:nvPr/>
          </p:nvSpPr>
          <p:spPr bwMode="auto">
            <a:xfrm>
              <a:off x="2627785" y="2633617"/>
              <a:ext cx="5079182" cy="432048"/>
            </a:xfrm>
            <a:prstGeom prst="rect">
              <a:avLst/>
            </a:prstGeom>
            <a:gradFill flip="none" rotWithShape="1">
              <a:gsLst>
                <a:gs pos="0">
                  <a:srgbClr val="E4002B">
                    <a:tint val="66000"/>
                    <a:satMod val="160000"/>
                  </a:srgbClr>
                </a:gs>
                <a:gs pos="50000">
                  <a:srgbClr val="E4002B">
                    <a:tint val="44500"/>
                    <a:satMod val="160000"/>
                  </a:srgbClr>
                </a:gs>
                <a:gs pos="100000">
                  <a:srgbClr val="E4002B">
                    <a:tint val="23500"/>
                    <a:satMod val="160000"/>
                  </a:srgbClr>
                </a:gs>
              </a:gsLst>
              <a:lin ang="10800000" scaled="1"/>
              <a:tileRect/>
            </a:gra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80000"/>
                </a:lnSpc>
                <a:spcBef>
                  <a:spcPct val="5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21" name="TextBox 20"/>
            <p:cNvSpPr txBox="1"/>
            <p:nvPr/>
          </p:nvSpPr>
          <p:spPr>
            <a:xfrm>
              <a:off x="2627785" y="2664684"/>
              <a:ext cx="3888432" cy="276999"/>
            </a:xfrm>
            <a:prstGeom prst="rect">
              <a:avLst/>
            </a:prstGeom>
            <a:noFill/>
          </p:spPr>
          <p:txBody>
            <a:bodyPr wrap="square" rtlCol="0">
              <a:spAutoFit/>
            </a:bodyPr>
            <a:lstStyle/>
            <a:p>
              <a:r>
                <a:rPr lang="en-US" sz="1200" b="1" dirty="0" smtClean="0">
                  <a:solidFill>
                    <a:schemeClr val="bg2">
                      <a:lumMod val="10000"/>
                    </a:schemeClr>
                  </a:solidFill>
                </a:rPr>
                <a:t>Each additional 1s of flare </a:t>
              </a:r>
              <a:r>
                <a:rPr lang="en-US" sz="1200" b="1" dirty="0">
                  <a:solidFill>
                    <a:schemeClr val="bg2">
                      <a:lumMod val="10000"/>
                    </a:schemeClr>
                  </a:solidFill>
                </a:rPr>
                <a:t>over 7s</a:t>
              </a:r>
            </a:p>
          </p:txBody>
        </p:sp>
      </p:grpSp>
      <p:grpSp>
        <p:nvGrpSpPr>
          <p:cNvPr id="22" name="Group 21"/>
          <p:cNvGrpSpPr/>
          <p:nvPr/>
        </p:nvGrpSpPr>
        <p:grpSpPr>
          <a:xfrm>
            <a:off x="2627785" y="2229476"/>
            <a:ext cx="4935166" cy="324000"/>
            <a:chOff x="2627785" y="2117560"/>
            <a:chExt cx="4935166" cy="432048"/>
          </a:xfrm>
        </p:grpSpPr>
        <p:sp>
          <p:nvSpPr>
            <p:cNvPr id="23" name="Rectangle 22"/>
            <p:cNvSpPr/>
            <p:nvPr/>
          </p:nvSpPr>
          <p:spPr bwMode="auto">
            <a:xfrm>
              <a:off x="2642693" y="2117560"/>
              <a:ext cx="4920258" cy="432048"/>
            </a:xfrm>
            <a:prstGeom prst="rect">
              <a:avLst/>
            </a:prstGeom>
            <a:gradFill flip="none" rotWithShape="1">
              <a:gsLst>
                <a:gs pos="0">
                  <a:srgbClr val="FE8F00">
                    <a:tint val="66000"/>
                    <a:satMod val="160000"/>
                  </a:srgbClr>
                </a:gs>
                <a:gs pos="50000">
                  <a:srgbClr val="FE8F00">
                    <a:tint val="44500"/>
                    <a:satMod val="160000"/>
                  </a:srgbClr>
                </a:gs>
                <a:gs pos="100000">
                  <a:srgbClr val="FE8F00">
                    <a:tint val="23500"/>
                    <a:satMod val="160000"/>
                  </a:srgbClr>
                </a:gs>
              </a:gsLst>
              <a:lin ang="10800000" scaled="1"/>
              <a:tileRect/>
            </a:gra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80000"/>
                </a:lnSpc>
                <a:spcBef>
                  <a:spcPct val="50000"/>
                </a:spcBef>
                <a:spcAft>
                  <a:spcPct val="0"/>
                </a:spcAft>
                <a:buClrTx/>
                <a:buSzTx/>
                <a:buFontTx/>
                <a:buNone/>
                <a:tabLst/>
              </a:pPr>
              <a:endParaRPr kumimoji="0" lang="en-US" sz="1200" b="1" i="0" u="none" strike="noStrike" cap="none" normalizeH="0" baseline="0" dirty="0" smtClean="0">
                <a:ln>
                  <a:noFill/>
                </a:ln>
                <a:solidFill>
                  <a:schemeClr val="bg1"/>
                </a:solidFill>
                <a:effectLst/>
              </a:endParaRPr>
            </a:p>
          </p:txBody>
        </p:sp>
        <p:sp>
          <p:nvSpPr>
            <p:cNvPr id="24" name="TextBox 23"/>
            <p:cNvSpPr txBox="1"/>
            <p:nvPr/>
          </p:nvSpPr>
          <p:spPr>
            <a:xfrm>
              <a:off x="2627785" y="2158983"/>
              <a:ext cx="4479404" cy="276999"/>
            </a:xfrm>
            <a:prstGeom prst="rect">
              <a:avLst/>
            </a:prstGeom>
            <a:noFill/>
          </p:spPr>
          <p:txBody>
            <a:bodyPr wrap="square" rtlCol="0">
              <a:spAutoFit/>
            </a:bodyPr>
            <a:lstStyle/>
            <a:p>
              <a:r>
                <a:rPr lang="en-US" sz="1200" b="1" dirty="0" smtClean="0">
                  <a:solidFill>
                    <a:schemeClr val="bg2">
                      <a:lumMod val="10000"/>
                    </a:schemeClr>
                  </a:solidFill>
                </a:rPr>
                <a:t>Each additional 10ft above threshold over 50ft</a:t>
              </a:r>
              <a:endParaRPr lang="en-US" sz="1200" b="1" dirty="0">
                <a:solidFill>
                  <a:schemeClr val="bg2">
                    <a:lumMod val="10000"/>
                  </a:schemeClr>
                </a:solidFill>
              </a:endParaRPr>
            </a:p>
          </p:txBody>
        </p:sp>
      </p:grpSp>
      <p:grpSp>
        <p:nvGrpSpPr>
          <p:cNvPr id="25" name="Group 24"/>
          <p:cNvGrpSpPr/>
          <p:nvPr/>
        </p:nvGrpSpPr>
        <p:grpSpPr>
          <a:xfrm>
            <a:off x="2627785" y="1752541"/>
            <a:ext cx="4791150" cy="324000"/>
            <a:chOff x="2627785" y="1601503"/>
            <a:chExt cx="4791150" cy="432048"/>
          </a:xfrm>
        </p:grpSpPr>
        <p:sp>
          <p:nvSpPr>
            <p:cNvPr id="26" name="Rectangle 25"/>
            <p:cNvSpPr/>
            <p:nvPr/>
          </p:nvSpPr>
          <p:spPr bwMode="auto">
            <a:xfrm>
              <a:off x="2642693" y="1601503"/>
              <a:ext cx="4776242" cy="432048"/>
            </a:xfrm>
            <a:prstGeom prst="rect">
              <a:avLst/>
            </a:prstGeom>
            <a:gradFill flip="none" rotWithShape="1">
              <a:gsLst>
                <a:gs pos="0">
                  <a:srgbClr val="009F4D">
                    <a:tint val="66000"/>
                    <a:satMod val="160000"/>
                  </a:srgbClr>
                </a:gs>
                <a:gs pos="50000">
                  <a:srgbClr val="009F4D">
                    <a:tint val="44500"/>
                    <a:satMod val="160000"/>
                  </a:srgbClr>
                </a:gs>
                <a:gs pos="100000">
                  <a:srgbClr val="009F4D">
                    <a:tint val="23500"/>
                    <a:satMod val="160000"/>
                  </a:srgbClr>
                </a:gs>
              </a:gsLst>
              <a:path path="circle">
                <a:fillToRect l="100000" t="100000"/>
              </a:path>
              <a:tileRect r="-100000" b="-100000"/>
            </a:gra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80000"/>
                </a:lnSpc>
                <a:spcBef>
                  <a:spcPct val="5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27" name="TextBox 26"/>
            <p:cNvSpPr txBox="1"/>
            <p:nvPr/>
          </p:nvSpPr>
          <p:spPr>
            <a:xfrm>
              <a:off x="2627785" y="1653282"/>
              <a:ext cx="3888432" cy="276999"/>
            </a:xfrm>
            <a:prstGeom prst="rect">
              <a:avLst/>
            </a:prstGeom>
            <a:noFill/>
          </p:spPr>
          <p:txBody>
            <a:bodyPr wrap="square" rtlCol="0">
              <a:spAutoFit/>
            </a:bodyPr>
            <a:lstStyle/>
            <a:p>
              <a:r>
                <a:rPr lang="en-US" sz="1200" b="1" dirty="0">
                  <a:solidFill>
                    <a:schemeClr val="bg2">
                      <a:lumMod val="10000"/>
                    </a:schemeClr>
                  </a:solidFill>
                </a:rPr>
                <a:t>5kt Tail-Wind</a:t>
              </a:r>
            </a:p>
          </p:txBody>
        </p:sp>
      </p:grpSp>
      <p:grpSp>
        <p:nvGrpSpPr>
          <p:cNvPr id="28" name="Group 27"/>
          <p:cNvGrpSpPr/>
          <p:nvPr/>
        </p:nvGrpSpPr>
        <p:grpSpPr>
          <a:xfrm>
            <a:off x="2627785" y="1275606"/>
            <a:ext cx="4071070" cy="324000"/>
            <a:chOff x="2627785" y="1085446"/>
            <a:chExt cx="4071070" cy="432048"/>
          </a:xfrm>
        </p:grpSpPr>
        <p:sp>
          <p:nvSpPr>
            <p:cNvPr id="29" name="Rectangle 28"/>
            <p:cNvSpPr/>
            <p:nvPr/>
          </p:nvSpPr>
          <p:spPr bwMode="auto">
            <a:xfrm>
              <a:off x="2627785" y="1085446"/>
              <a:ext cx="4071070" cy="432048"/>
            </a:xfrm>
            <a:prstGeom prst="rect">
              <a:avLst/>
            </a:prstGeom>
            <a:solidFill>
              <a:srgbClr val="92C5E1"/>
            </a:solidFill>
            <a:ln w="381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charset="0"/>
              </a:endParaRPr>
            </a:p>
          </p:txBody>
        </p:sp>
        <p:sp>
          <p:nvSpPr>
            <p:cNvPr id="30" name="TextBox 29"/>
            <p:cNvSpPr txBox="1"/>
            <p:nvPr/>
          </p:nvSpPr>
          <p:spPr>
            <a:xfrm>
              <a:off x="2642693" y="1147582"/>
              <a:ext cx="3888432" cy="276999"/>
            </a:xfrm>
            <a:prstGeom prst="rect">
              <a:avLst/>
            </a:prstGeom>
            <a:noFill/>
          </p:spPr>
          <p:txBody>
            <a:bodyPr wrap="square" rtlCol="0">
              <a:spAutoFit/>
            </a:bodyPr>
            <a:lstStyle/>
            <a:p>
              <a:r>
                <a:rPr lang="en-US" sz="1200" b="1" dirty="0" smtClean="0">
                  <a:solidFill>
                    <a:schemeClr val="bg2">
                      <a:lumMod val="10000"/>
                    </a:schemeClr>
                  </a:solidFill>
                </a:rPr>
                <a:t>Nominal In-Flight Landing Distance</a:t>
              </a:r>
              <a:endParaRPr lang="en-US" sz="1200" b="1" dirty="0">
                <a:solidFill>
                  <a:schemeClr val="bg2">
                    <a:lumMod val="10000"/>
                  </a:schemeClr>
                </a:solidFill>
              </a:endParaRPr>
            </a:p>
          </p:txBody>
        </p:sp>
      </p:grpSp>
      <p:cxnSp>
        <p:nvCxnSpPr>
          <p:cNvPr id="31" name="Straight Connector 30"/>
          <p:cNvCxnSpPr/>
          <p:nvPr/>
        </p:nvCxnSpPr>
        <p:spPr bwMode="auto">
          <a:xfrm>
            <a:off x="6698855" y="879998"/>
            <a:ext cx="0" cy="3600000"/>
          </a:xfrm>
          <a:prstGeom prst="line">
            <a:avLst/>
          </a:prstGeom>
          <a:noFill/>
          <a:ln w="38100" cap="sq" cmpd="sng" algn="ctr">
            <a:solidFill>
              <a:schemeClr val="bg1">
                <a:lumMod val="50000"/>
              </a:schemeClr>
            </a:solidFill>
            <a:prstDash val="dash"/>
            <a:round/>
            <a:headEnd type="none"/>
            <a:tailEnd type="none"/>
          </a:ln>
          <a:effectLst/>
        </p:spPr>
      </p:cxnSp>
      <p:cxnSp>
        <p:nvCxnSpPr>
          <p:cNvPr id="32" name="Straight Connector 31"/>
          <p:cNvCxnSpPr/>
          <p:nvPr/>
        </p:nvCxnSpPr>
        <p:spPr bwMode="auto">
          <a:xfrm>
            <a:off x="7410821" y="879998"/>
            <a:ext cx="0" cy="3600000"/>
          </a:xfrm>
          <a:prstGeom prst="line">
            <a:avLst/>
          </a:prstGeom>
          <a:noFill/>
          <a:ln w="38100" cap="sq" cmpd="sng" algn="ctr">
            <a:solidFill>
              <a:schemeClr val="bg1">
                <a:lumMod val="50000"/>
              </a:schemeClr>
            </a:solidFill>
            <a:prstDash val="dash"/>
            <a:round/>
            <a:headEnd type="none"/>
            <a:tailEnd type="none"/>
          </a:ln>
          <a:effectLst/>
        </p:spPr>
      </p:cxnSp>
      <p:cxnSp>
        <p:nvCxnSpPr>
          <p:cNvPr id="33" name="Straight Connector 32"/>
          <p:cNvCxnSpPr/>
          <p:nvPr/>
        </p:nvCxnSpPr>
        <p:spPr bwMode="auto">
          <a:xfrm>
            <a:off x="8122787" y="879998"/>
            <a:ext cx="0" cy="3600000"/>
          </a:xfrm>
          <a:prstGeom prst="line">
            <a:avLst/>
          </a:prstGeom>
          <a:noFill/>
          <a:ln w="38100" cap="sq" cmpd="sng" algn="ctr">
            <a:solidFill>
              <a:schemeClr val="bg1">
                <a:lumMod val="50000"/>
              </a:schemeClr>
            </a:solidFill>
            <a:prstDash val="dash"/>
            <a:round/>
            <a:headEnd type="none"/>
            <a:tailEnd type="none"/>
          </a:ln>
          <a:effectLst/>
        </p:spPr>
      </p:cxnSp>
      <p:cxnSp>
        <p:nvCxnSpPr>
          <p:cNvPr id="34" name="Straight Connector 33"/>
          <p:cNvCxnSpPr/>
          <p:nvPr/>
        </p:nvCxnSpPr>
        <p:spPr bwMode="auto">
          <a:xfrm>
            <a:off x="8834753" y="879998"/>
            <a:ext cx="0" cy="3600000"/>
          </a:xfrm>
          <a:prstGeom prst="line">
            <a:avLst/>
          </a:prstGeom>
          <a:noFill/>
          <a:ln w="38100" cap="sq" cmpd="sng" algn="ctr">
            <a:solidFill>
              <a:schemeClr val="bg1">
                <a:lumMod val="50000"/>
              </a:schemeClr>
            </a:solidFill>
            <a:prstDash val="dash"/>
            <a:round/>
            <a:headEnd type="none"/>
            <a:tailEnd type="none"/>
          </a:ln>
          <a:effectLst/>
        </p:spPr>
      </p:cxnSp>
      <p:sp>
        <p:nvSpPr>
          <p:cNvPr id="35" name="TextBox 34"/>
          <p:cNvSpPr txBox="1"/>
          <p:nvPr/>
        </p:nvSpPr>
        <p:spPr>
          <a:xfrm>
            <a:off x="7193715" y="843558"/>
            <a:ext cx="450439" cy="215444"/>
          </a:xfrm>
          <a:prstGeom prst="rect">
            <a:avLst/>
          </a:prstGeom>
          <a:solidFill>
            <a:schemeClr val="bg1"/>
          </a:solidFill>
          <a:ln w="28575">
            <a:solidFill>
              <a:schemeClr val="accent5"/>
            </a:solidFill>
          </a:ln>
        </p:spPr>
        <p:txBody>
          <a:bodyPr wrap="square" lIns="0" tIns="0" rIns="0" bIns="0" rtlCol="0" anchor="ctr" anchorCtr="0">
            <a:spAutoFit/>
          </a:bodyPr>
          <a:lstStyle/>
          <a:p>
            <a:pPr algn="ctr"/>
            <a:r>
              <a:rPr lang="en-US" sz="1400" dirty="0" smtClean="0">
                <a:solidFill>
                  <a:schemeClr val="tx2">
                    <a:lumMod val="50000"/>
                  </a:schemeClr>
                </a:solidFill>
              </a:rPr>
              <a:t>5%</a:t>
            </a:r>
          </a:p>
        </p:txBody>
      </p:sp>
      <p:sp>
        <p:nvSpPr>
          <p:cNvPr id="36" name="TextBox 35"/>
          <p:cNvSpPr txBox="1"/>
          <p:nvPr/>
        </p:nvSpPr>
        <p:spPr>
          <a:xfrm>
            <a:off x="7897567" y="843558"/>
            <a:ext cx="450439" cy="215444"/>
          </a:xfrm>
          <a:prstGeom prst="rect">
            <a:avLst/>
          </a:prstGeom>
          <a:solidFill>
            <a:schemeClr val="bg1"/>
          </a:solidFill>
          <a:ln w="28575">
            <a:solidFill>
              <a:schemeClr val="accent5"/>
            </a:solidFill>
          </a:ln>
        </p:spPr>
        <p:txBody>
          <a:bodyPr wrap="square" lIns="0" tIns="0" rIns="0" bIns="0" rtlCol="0" anchor="ctr" anchorCtr="0">
            <a:spAutoFit/>
          </a:bodyPr>
          <a:lstStyle/>
          <a:p>
            <a:pPr algn="ctr"/>
            <a:r>
              <a:rPr lang="en-US" sz="1400" dirty="0" smtClean="0">
                <a:solidFill>
                  <a:schemeClr val="tx2">
                    <a:lumMod val="50000"/>
                  </a:schemeClr>
                </a:solidFill>
              </a:rPr>
              <a:t>10%</a:t>
            </a:r>
          </a:p>
        </p:txBody>
      </p:sp>
      <p:sp>
        <p:nvSpPr>
          <p:cNvPr id="37" name="TextBox 36"/>
          <p:cNvSpPr txBox="1"/>
          <p:nvPr/>
        </p:nvSpPr>
        <p:spPr>
          <a:xfrm>
            <a:off x="8601419" y="843558"/>
            <a:ext cx="450439" cy="215444"/>
          </a:xfrm>
          <a:prstGeom prst="rect">
            <a:avLst/>
          </a:prstGeom>
          <a:solidFill>
            <a:schemeClr val="bg1"/>
          </a:solidFill>
          <a:ln w="28575">
            <a:solidFill>
              <a:schemeClr val="accent5"/>
            </a:solidFill>
          </a:ln>
        </p:spPr>
        <p:txBody>
          <a:bodyPr wrap="square" lIns="0" tIns="0" rIns="0" bIns="0" rtlCol="0" anchor="ctr" anchorCtr="0">
            <a:spAutoFit/>
          </a:bodyPr>
          <a:lstStyle/>
          <a:p>
            <a:pPr algn="ctr"/>
            <a:r>
              <a:rPr lang="en-US" sz="1400" dirty="0" smtClean="0">
                <a:solidFill>
                  <a:schemeClr val="tx2">
                    <a:lumMod val="50000"/>
                  </a:schemeClr>
                </a:solidFill>
              </a:rPr>
              <a:t>15%</a:t>
            </a:r>
          </a:p>
        </p:txBody>
      </p:sp>
      <p:sp>
        <p:nvSpPr>
          <p:cNvPr id="38" name="TextBox 37"/>
          <p:cNvSpPr txBox="1"/>
          <p:nvPr/>
        </p:nvSpPr>
        <p:spPr>
          <a:xfrm>
            <a:off x="6473635" y="843558"/>
            <a:ext cx="450439" cy="215444"/>
          </a:xfrm>
          <a:prstGeom prst="rect">
            <a:avLst/>
          </a:prstGeom>
          <a:solidFill>
            <a:schemeClr val="bg1"/>
          </a:solidFill>
          <a:ln w="28575">
            <a:solidFill>
              <a:schemeClr val="accent5"/>
            </a:solidFill>
          </a:ln>
        </p:spPr>
        <p:txBody>
          <a:bodyPr wrap="square" lIns="0" tIns="0" rIns="0" bIns="0" rtlCol="0" anchor="ctr" anchorCtr="0">
            <a:spAutoFit/>
          </a:bodyPr>
          <a:lstStyle/>
          <a:p>
            <a:pPr algn="ctr"/>
            <a:r>
              <a:rPr lang="en-US" sz="1400" dirty="0">
                <a:solidFill>
                  <a:schemeClr val="tx2">
                    <a:lumMod val="50000"/>
                  </a:schemeClr>
                </a:solidFill>
              </a:rPr>
              <a:t>0</a:t>
            </a:r>
            <a:r>
              <a:rPr lang="en-US" sz="1400" dirty="0" smtClean="0">
                <a:solidFill>
                  <a:schemeClr val="tx2">
                    <a:lumMod val="50000"/>
                  </a:schemeClr>
                </a:solidFill>
              </a:rPr>
              <a:t>%</a:t>
            </a:r>
          </a:p>
        </p:txBody>
      </p:sp>
      <p:sp>
        <p:nvSpPr>
          <p:cNvPr id="39" name="Rectangle 38"/>
          <p:cNvSpPr/>
          <p:nvPr/>
        </p:nvSpPr>
        <p:spPr bwMode="auto">
          <a:xfrm>
            <a:off x="6698855" y="1283071"/>
            <a:ext cx="2160240" cy="324000"/>
          </a:xfrm>
          <a:prstGeom prst="rect">
            <a:avLst/>
          </a:prstGeom>
          <a:solidFill>
            <a:schemeClr val="accent1">
              <a:lumMod val="40000"/>
              <a:lumOff val="60000"/>
              <a:alpha val="90000"/>
            </a:schemeClr>
          </a:solidFill>
          <a:ln w="38100" cap="flat" cmpd="sng" algn="ctr">
            <a:solidFill>
              <a:schemeClr val="accent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en-US" sz="1200" b="1" i="0" u="none" strike="noStrike" cap="none" normalizeH="0" baseline="0" dirty="0" smtClean="0">
                <a:ln>
                  <a:noFill/>
                </a:ln>
                <a:solidFill>
                  <a:sysClr val="windowText" lastClr="000000"/>
                </a:solidFill>
                <a:effectLst/>
                <a:latin typeface="Arial" charset="0"/>
              </a:rPr>
              <a:t>15% safety factor</a:t>
            </a:r>
          </a:p>
        </p:txBody>
      </p:sp>
      <p:sp>
        <p:nvSpPr>
          <p:cNvPr id="40" name="TextBox 39"/>
          <p:cNvSpPr txBox="1"/>
          <p:nvPr/>
        </p:nvSpPr>
        <p:spPr>
          <a:xfrm>
            <a:off x="0" y="1053411"/>
            <a:ext cx="2195736" cy="2930869"/>
          </a:xfrm>
          <a:prstGeom prst="rect">
            <a:avLst/>
          </a:prstGeom>
          <a:solidFill>
            <a:srgbClr val="0099C1"/>
          </a:solidFill>
          <a:ln>
            <a:solidFill>
              <a:srgbClr val="0099C1"/>
            </a:solidFill>
          </a:ln>
        </p:spPr>
        <p:txBody>
          <a:bodyPr wrap="square" lIns="252000" rtlCol="0">
            <a:noAutofit/>
          </a:bodyPr>
          <a:lstStyle/>
          <a:p>
            <a:pPr lvl="0"/>
            <a:r>
              <a:rPr lang="en-US" sz="2400" b="1" dirty="0">
                <a:solidFill>
                  <a:srgbClr val="FFFFFF"/>
                </a:solidFill>
              </a:rPr>
              <a:t>Small deviations can have large impacts on the landing distance</a:t>
            </a:r>
          </a:p>
        </p:txBody>
      </p:sp>
    </p:spTree>
    <p:extLst>
      <p:ext uri="{BB962C8B-B14F-4D97-AF65-F5344CB8AC3E}">
        <p14:creationId xmlns:p14="http://schemas.microsoft.com/office/powerpoint/2010/main" val="14447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1000" fill="hold"/>
                                        <p:tgtEl>
                                          <p:spTgt spid="25"/>
                                        </p:tgtEl>
                                        <p:attrNameLst>
                                          <p:attrName>ppt_x</p:attrName>
                                        </p:attrNameLst>
                                      </p:cBhvr>
                                      <p:tavLst>
                                        <p:tav tm="0">
                                          <p:val>
                                            <p:strVal val="#ppt_x"/>
                                          </p:val>
                                        </p:tav>
                                        <p:tav tm="100000">
                                          <p:val>
                                            <p:strVal val="#ppt_x"/>
                                          </p:val>
                                        </p:tav>
                                      </p:tavLst>
                                    </p:anim>
                                    <p:anim calcmode="lin" valueType="num">
                                      <p:cBhvr additive="base">
                                        <p:cTn id="17" dur="10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ppt_x"/>
                                          </p:val>
                                        </p:tav>
                                        <p:tav tm="100000">
                                          <p:val>
                                            <p:strVal val="#ppt_x"/>
                                          </p:val>
                                        </p:tav>
                                      </p:tavLst>
                                    </p:anim>
                                    <p:anim calcmode="lin" valueType="num">
                                      <p:cBhvr additive="base">
                                        <p:cTn id="27" dur="10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ppt_x"/>
                                          </p:val>
                                        </p:tav>
                                        <p:tav tm="100000">
                                          <p:val>
                                            <p:strVal val="#ppt_x"/>
                                          </p:val>
                                        </p:tav>
                                      </p:tavLst>
                                    </p:anim>
                                    <p:anim calcmode="lin" valueType="num">
                                      <p:cBhvr additive="base">
                                        <p:cTn id="42" dur="10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6500"/>
                            </p:stCondLst>
                            <p:childTnLst>
                              <p:par>
                                <p:cTn id="44" presetID="53" presetClass="entr" presetSubtype="16"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6</a:t>
            </a:fld>
            <a:endParaRPr lang="en-GB" dirty="0"/>
          </a:p>
        </p:txBody>
      </p:sp>
      <p:sp>
        <p:nvSpPr>
          <p:cNvPr id="6" name="Title 5"/>
          <p:cNvSpPr>
            <a:spLocks noGrp="1"/>
          </p:cNvSpPr>
          <p:nvPr>
            <p:ph type="title"/>
          </p:nvPr>
        </p:nvSpPr>
        <p:spPr/>
        <p:txBody>
          <a:bodyPr/>
          <a:lstStyle/>
          <a:p>
            <a:r>
              <a:rPr lang="en-US" dirty="0"/>
              <a:t>Overview of Safety at Landing</a:t>
            </a:r>
            <a:endParaRPr lang="en-GB" dirty="0"/>
          </a:p>
        </p:txBody>
      </p:sp>
      <p:sp>
        <p:nvSpPr>
          <p:cNvPr id="8" name="TextBox 7"/>
          <p:cNvSpPr txBox="1"/>
          <p:nvPr/>
        </p:nvSpPr>
        <p:spPr>
          <a:xfrm>
            <a:off x="899592" y="1779662"/>
            <a:ext cx="7632848" cy="2123658"/>
          </a:xfrm>
          <a:prstGeom prst="rect">
            <a:avLst/>
          </a:prstGeom>
          <a:noFill/>
        </p:spPr>
        <p:txBody>
          <a:bodyPr wrap="square" rtlCol="0">
            <a:spAutoFit/>
          </a:bodyPr>
          <a:lstStyle/>
          <a:p>
            <a:r>
              <a:rPr lang="en-US" sz="4000" dirty="0" smtClean="0">
                <a:solidFill>
                  <a:schemeClr val="bg2">
                    <a:lumMod val="10000"/>
                  </a:schemeClr>
                </a:solidFill>
              </a:rPr>
              <a:t>Provide the </a:t>
            </a:r>
            <a:r>
              <a:rPr lang="en-US" sz="4400" b="1" dirty="0" smtClean="0">
                <a:solidFill>
                  <a:srgbClr val="7030A0"/>
                </a:solidFill>
              </a:rPr>
              <a:t>right</a:t>
            </a:r>
            <a:r>
              <a:rPr lang="en-US" sz="4000" dirty="0" smtClean="0">
                <a:solidFill>
                  <a:schemeClr val="bg2">
                    <a:lumMod val="10000"/>
                  </a:schemeClr>
                </a:solidFill>
              </a:rPr>
              <a:t> tools to the flight crew, to make the </a:t>
            </a:r>
            <a:r>
              <a:rPr lang="en-US" sz="4400" b="1" dirty="0">
                <a:solidFill>
                  <a:srgbClr val="7030A0"/>
                </a:solidFill>
              </a:rPr>
              <a:t>right</a:t>
            </a:r>
            <a:r>
              <a:rPr lang="en-US" sz="4000" dirty="0" smtClean="0">
                <a:solidFill>
                  <a:schemeClr val="bg2">
                    <a:lumMod val="10000"/>
                  </a:schemeClr>
                </a:solidFill>
              </a:rPr>
              <a:t> decision at the </a:t>
            </a:r>
            <a:r>
              <a:rPr lang="en-US" sz="4400" b="1" dirty="0">
                <a:solidFill>
                  <a:srgbClr val="7030A0"/>
                </a:solidFill>
              </a:rPr>
              <a:t>right</a:t>
            </a:r>
            <a:r>
              <a:rPr lang="en-US" sz="4000" dirty="0" smtClean="0">
                <a:solidFill>
                  <a:schemeClr val="bg2">
                    <a:lumMod val="10000"/>
                  </a:schemeClr>
                </a:solidFill>
              </a:rPr>
              <a:t> time</a:t>
            </a:r>
            <a:endParaRPr lang="en-GB" sz="4000" dirty="0" smtClean="0">
              <a:solidFill>
                <a:schemeClr val="bg2">
                  <a:lumMod val="10000"/>
                </a:schemeClr>
              </a:solidFill>
            </a:endParaRPr>
          </a:p>
        </p:txBody>
      </p:sp>
      <p:sp>
        <p:nvSpPr>
          <p:cNvPr id="9" name="TextBox 8"/>
          <p:cNvSpPr txBox="1"/>
          <p:nvPr/>
        </p:nvSpPr>
        <p:spPr>
          <a:xfrm>
            <a:off x="1588" y="949474"/>
            <a:ext cx="7704856" cy="461665"/>
          </a:xfrm>
          <a:prstGeom prst="rect">
            <a:avLst/>
          </a:prstGeom>
          <a:solidFill>
            <a:srgbClr val="0099C1"/>
          </a:solidFill>
          <a:ln>
            <a:solidFill>
              <a:srgbClr val="0099C1"/>
            </a:solidFill>
          </a:ln>
        </p:spPr>
        <p:txBody>
          <a:bodyPr wrap="square" lIns="252000" rtlCol="0">
            <a:noAutofit/>
          </a:bodyPr>
          <a:lstStyle>
            <a:defPPr>
              <a:defRPr lang="en-GB"/>
            </a:defPPr>
            <a:lvl1pPr lvl="0">
              <a:defRPr sz="2400" b="1">
                <a:solidFill>
                  <a:srgbClr val="FFFFFF"/>
                </a:solidFill>
              </a:defRPr>
            </a:lvl1pPr>
          </a:lstStyle>
          <a:p>
            <a:r>
              <a:rPr lang="en-US" dirty="0"/>
              <a:t>How can we enhance safety at landing?</a:t>
            </a:r>
            <a:endParaRPr lang="en-GB" dirty="0"/>
          </a:p>
        </p:txBody>
      </p:sp>
    </p:spTree>
    <p:extLst>
      <p:ext uri="{BB962C8B-B14F-4D97-AF65-F5344CB8AC3E}">
        <p14:creationId xmlns:p14="http://schemas.microsoft.com/office/powerpoint/2010/main" val="12542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dirty="0" smtClean="0"/>
              <a:t>7-8 June 2016</a:t>
            </a:r>
            <a:endParaRPr lang="en-GB" dirty="0"/>
          </a:p>
        </p:txBody>
      </p:sp>
      <p:sp>
        <p:nvSpPr>
          <p:cNvPr id="5" name="Footer Placeholder 4"/>
          <p:cNvSpPr>
            <a:spLocks noGrp="1"/>
          </p:cNvSpPr>
          <p:nvPr>
            <p:ph type="ftr" sz="quarter" idx="11"/>
          </p:nvPr>
        </p:nvSpPr>
        <p:spPr/>
        <p:txBody>
          <a:bodyPr/>
          <a:lstStyle/>
          <a:p>
            <a:pPr>
              <a:defRPr/>
            </a:pPr>
            <a:r>
              <a:rPr lang="en-GB" dirty="0" smtClean="0"/>
              <a:t>Eurocontrol Safety Forum 2016</a:t>
            </a:r>
            <a:endParaRPr lang="en-GB" dirty="0"/>
          </a:p>
        </p:txBody>
      </p:sp>
      <p:sp>
        <p:nvSpPr>
          <p:cNvPr id="6" name="Rectangle 5"/>
          <p:cNvSpPr/>
          <p:nvPr/>
        </p:nvSpPr>
        <p:spPr bwMode="auto">
          <a:xfrm>
            <a:off x="-11290" y="1517030"/>
            <a:ext cx="9155289" cy="720080"/>
          </a:xfrm>
          <a:prstGeom prst="rect">
            <a:avLst/>
          </a:prstGeom>
          <a:solidFill>
            <a:srgbClr val="0085AD">
              <a:alpha val="4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GB" dirty="0" smtClean="0">
                <a:solidFill>
                  <a:srgbClr val="FFFFFF"/>
                </a:solidFill>
              </a:rPr>
              <a:t>Page </a:t>
            </a:r>
            <a:fld id="{88964653-3594-43D6-B07B-9D599E8B2A12}" type="slidenum">
              <a:rPr lang="en-GB" smtClean="0">
                <a:solidFill>
                  <a:srgbClr val="FFFFFF"/>
                </a:solidFill>
              </a:rPr>
              <a:pPr>
                <a:defRPr/>
              </a:pPr>
              <a:t>7</a:t>
            </a:fld>
            <a:endParaRPr lang="en-GB" dirty="0">
              <a:solidFill>
                <a:srgbClr val="FFFFFF"/>
              </a:solidFill>
            </a:endParaRPr>
          </a:p>
        </p:txBody>
      </p:sp>
    </p:spTree>
    <p:extLst>
      <p:ext uri="{BB962C8B-B14F-4D97-AF65-F5344CB8AC3E}">
        <p14:creationId xmlns:p14="http://schemas.microsoft.com/office/powerpoint/2010/main" val="166105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8</a:t>
            </a:fld>
            <a:endParaRPr lang="en-GB" dirty="0"/>
          </a:p>
        </p:txBody>
      </p:sp>
      <p:sp>
        <p:nvSpPr>
          <p:cNvPr id="6" name="Title 5"/>
          <p:cNvSpPr>
            <a:spLocks noGrp="1"/>
          </p:cNvSpPr>
          <p:nvPr>
            <p:ph type="title"/>
          </p:nvPr>
        </p:nvSpPr>
        <p:spPr/>
        <p:txBody>
          <a:bodyPr/>
          <a:lstStyle/>
          <a:p>
            <a:r>
              <a:rPr lang="en-US" dirty="0" smtClean="0"/>
              <a:t>Designing ROPS</a:t>
            </a:r>
            <a:endParaRPr lang="en-GB"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92229"/>
            <a:ext cx="9143999" cy="278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a:spLocks noGrp="1"/>
          </p:cNvSpPr>
          <p:nvPr>
            <p:ph sz="quarter" idx="13"/>
          </p:nvPr>
        </p:nvSpPr>
        <p:spPr>
          <a:xfrm>
            <a:off x="125411" y="925273"/>
            <a:ext cx="6174781" cy="2358806"/>
          </a:xfrm>
        </p:spPr>
        <p:txBody>
          <a:bodyPr/>
          <a:lstStyle/>
          <a:p>
            <a:pPr marL="285750" indent="-285750">
              <a:buFont typeface="Wingdings" panose="05000000000000000000" pitchFamily="2" charset="2"/>
              <a:buChar char="ü"/>
            </a:pPr>
            <a:r>
              <a:rPr lang="en-US" sz="1600" dirty="0"/>
              <a:t>ROPS functions by continuously monitoring the aircraft’s position and calculating the distance needed to safely stop the aircraft. </a:t>
            </a:r>
            <a:endParaRPr lang="en-US" sz="1600" dirty="0" smtClean="0"/>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smtClean="0"/>
              <a:t>If </a:t>
            </a:r>
            <a:r>
              <a:rPr lang="en-US" sz="1600" dirty="0"/>
              <a:t>at any time, this distance becomes longer than the remaining runway length, ROPS triggers an alert</a:t>
            </a:r>
            <a:r>
              <a:rPr lang="en-US" sz="1600" dirty="0" smtClean="0"/>
              <a:t>.</a:t>
            </a:r>
            <a:endParaRPr lang="en-US" sz="1600" dirty="0"/>
          </a:p>
        </p:txBody>
      </p:sp>
    </p:spTree>
    <p:extLst>
      <p:ext uri="{BB962C8B-B14F-4D97-AF65-F5344CB8AC3E}">
        <p14:creationId xmlns:p14="http://schemas.microsoft.com/office/powerpoint/2010/main" val="1710150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smtClean="0"/>
              <a:t>7-8 June 2016</a:t>
            </a:r>
            <a:endParaRPr lang="en-GB" dirty="0"/>
          </a:p>
        </p:txBody>
      </p:sp>
      <p:sp>
        <p:nvSpPr>
          <p:cNvPr id="3" name="Footer Placeholder 2"/>
          <p:cNvSpPr>
            <a:spLocks noGrp="1"/>
          </p:cNvSpPr>
          <p:nvPr>
            <p:ph type="ftr" sz="quarter" idx="11"/>
          </p:nvPr>
        </p:nvSpPr>
        <p:spPr/>
        <p:txBody>
          <a:bodyPr/>
          <a:lstStyle/>
          <a:p>
            <a:pPr>
              <a:defRPr/>
            </a:pPr>
            <a:r>
              <a:rPr lang="en-GB" dirty="0" smtClean="0"/>
              <a:t>Eurocontrol Safety Forum 2016</a:t>
            </a:r>
            <a:endParaRPr lang="en-GB" dirty="0"/>
          </a:p>
        </p:txBody>
      </p:sp>
      <p:sp>
        <p:nvSpPr>
          <p:cNvPr id="4" name="Slide Number Placeholder 3"/>
          <p:cNvSpPr>
            <a:spLocks noGrp="1"/>
          </p:cNvSpPr>
          <p:nvPr>
            <p:ph type="sldNum" sz="quarter" idx="12"/>
          </p:nvPr>
        </p:nvSpPr>
        <p:spPr/>
        <p:txBody>
          <a:bodyPr/>
          <a:lstStyle/>
          <a:p>
            <a:pPr>
              <a:defRPr/>
            </a:pPr>
            <a:r>
              <a:rPr lang="en-GB" dirty="0" smtClean="0"/>
              <a:t>Page </a:t>
            </a:r>
            <a:fld id="{18D8B383-48A2-4F68-A457-302CFCBCB6D2}" type="slidenum">
              <a:rPr lang="en-GB" smtClean="0"/>
              <a:pPr>
                <a:defRPr/>
              </a:pPr>
              <a:t>9</a:t>
            </a:fld>
            <a:endParaRPr lang="en-GB" dirty="0"/>
          </a:p>
        </p:txBody>
      </p:sp>
      <p:sp>
        <p:nvSpPr>
          <p:cNvPr id="6" name="Title 5"/>
          <p:cNvSpPr>
            <a:spLocks noGrp="1"/>
          </p:cNvSpPr>
          <p:nvPr>
            <p:ph type="title"/>
          </p:nvPr>
        </p:nvSpPr>
        <p:spPr/>
        <p:txBody>
          <a:bodyPr/>
          <a:lstStyle/>
          <a:p>
            <a:r>
              <a:rPr lang="en-US" dirty="0" smtClean="0"/>
              <a:t>Designing ROPS</a:t>
            </a:r>
            <a:endParaRPr lang="en-GB" dirty="0"/>
          </a:p>
        </p:txBody>
      </p:sp>
      <p:grpSp>
        <p:nvGrpSpPr>
          <p:cNvPr id="9" name="Group 8"/>
          <p:cNvGrpSpPr/>
          <p:nvPr/>
        </p:nvGrpSpPr>
        <p:grpSpPr>
          <a:xfrm>
            <a:off x="-694" y="425913"/>
            <a:ext cx="8173094" cy="4882141"/>
            <a:chOff x="287338" y="1274025"/>
            <a:chExt cx="8173094" cy="4882141"/>
          </a:xfrm>
        </p:grpSpPr>
        <p:pic>
          <p:nvPicPr>
            <p:cNvPr id="10"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274025"/>
              <a:ext cx="8136904" cy="4882141"/>
            </a:xfrm>
            <a:prstGeom prst="rect">
              <a:avLst/>
            </a:prstGeom>
          </p:spPr>
        </p:pic>
        <p:sp>
          <p:nvSpPr>
            <p:cNvPr id="11" name="ZoneTexte 12"/>
            <p:cNvSpPr txBox="1"/>
            <p:nvPr/>
          </p:nvSpPr>
          <p:spPr>
            <a:xfrm>
              <a:off x="287338" y="2354146"/>
              <a:ext cx="396230" cy="246221"/>
            </a:xfrm>
            <a:prstGeom prst="rect">
              <a:avLst/>
            </a:prstGeom>
            <a:solidFill>
              <a:schemeClr val="bg1"/>
            </a:solidFill>
          </p:spPr>
          <p:txBody>
            <a:bodyPr wrap="square" lIns="0" rIns="0" rtlCol="0">
              <a:spAutoFit/>
            </a:bodyPr>
            <a:lstStyle/>
            <a:p>
              <a:pPr algn="ctr"/>
              <a:r>
                <a:rPr lang="en-GB" sz="1000" b="1" dirty="0" smtClean="0">
                  <a:solidFill>
                    <a:srgbClr val="0033CC"/>
                  </a:solidFill>
                </a:rPr>
                <a:t>400ft</a:t>
              </a:r>
              <a:endParaRPr lang="en-GB" sz="1000" b="1" dirty="0">
                <a:solidFill>
                  <a:srgbClr val="0033CC"/>
                </a:solidFill>
              </a:endParaRPr>
            </a:p>
          </p:txBody>
        </p:sp>
      </p:grpSp>
      <p:grpSp>
        <p:nvGrpSpPr>
          <p:cNvPr id="12" name="Group 11"/>
          <p:cNvGrpSpPr/>
          <p:nvPr/>
        </p:nvGrpSpPr>
        <p:grpSpPr>
          <a:xfrm>
            <a:off x="4139952" y="2042924"/>
            <a:ext cx="5472608" cy="1968986"/>
            <a:chOff x="4572000" y="2891036"/>
            <a:chExt cx="5472608" cy="2266156"/>
          </a:xfrm>
          <a:solidFill>
            <a:srgbClr val="48A9C5"/>
          </a:solidFill>
        </p:grpSpPr>
        <p:graphicFrame>
          <p:nvGraphicFramePr>
            <p:cNvPr id="15" name="Diagram 14"/>
            <p:cNvGraphicFramePr/>
            <p:nvPr>
              <p:extLst>
                <p:ext uri="{D42A27DB-BD31-4B8C-83A1-F6EECF244321}">
                  <p14:modId xmlns:p14="http://schemas.microsoft.com/office/powerpoint/2010/main" val="365379310"/>
                </p:ext>
              </p:extLst>
            </p:nvPr>
          </p:nvGraphicFramePr>
          <p:xfrm>
            <a:off x="5974060" y="2891036"/>
            <a:ext cx="4070548" cy="226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4" name="Straight Connector 13"/>
            <p:cNvCxnSpPr/>
            <p:nvPr/>
          </p:nvCxnSpPr>
          <p:spPr bwMode="auto">
            <a:xfrm>
              <a:off x="4572000" y="4041068"/>
              <a:ext cx="2952328" cy="36004"/>
            </a:xfrm>
            <a:prstGeom prst="line">
              <a:avLst/>
            </a:prstGeom>
            <a:grpFill/>
            <a:ln w="19050" cap="flat" cmpd="sng" algn="ctr">
              <a:solidFill>
                <a:srgbClr val="333399"/>
              </a:solidFill>
              <a:prstDash val="sysDash"/>
              <a:round/>
              <a:headEnd type="none" w="med" len="med"/>
              <a:tailEnd type="none" w="med" len="med"/>
            </a:ln>
            <a:effectLst/>
          </p:spPr>
        </p:cxnSp>
      </p:grpSp>
      <p:sp>
        <p:nvSpPr>
          <p:cNvPr id="18" name="Parallelogram 17"/>
          <p:cNvSpPr/>
          <p:nvPr/>
        </p:nvSpPr>
        <p:spPr bwMode="auto">
          <a:xfrm rot="1147477">
            <a:off x="24067" y="2345065"/>
            <a:ext cx="1575467" cy="492474"/>
          </a:xfrm>
          <a:prstGeom prst="parallelogram">
            <a:avLst>
              <a:gd name="adj" fmla="val 57942"/>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6014764" y="278183"/>
            <a:ext cx="3131840" cy="895218"/>
          </a:xfrm>
          <a:prstGeom prst="rect">
            <a:avLst/>
          </a:prstGeom>
          <a:solidFill>
            <a:srgbClr val="0099C1"/>
          </a:solidFill>
          <a:ln>
            <a:solidFill>
              <a:srgbClr val="0099C1"/>
            </a:solidFill>
          </a:ln>
        </p:spPr>
        <p:txBody>
          <a:bodyPr wrap="square" lIns="108000" tIns="108000" rIns="108000" bIns="108000" rtlCol="0">
            <a:spAutoFit/>
          </a:bodyPr>
          <a:lstStyle/>
          <a:p>
            <a:pPr algn="ctr"/>
            <a:r>
              <a:rPr lang="en-US" sz="2400" b="1" dirty="0" smtClean="0">
                <a:solidFill>
                  <a:srgbClr val="FFFFFF"/>
                </a:solidFill>
              </a:rPr>
              <a:t>Clear</a:t>
            </a:r>
            <a:r>
              <a:rPr lang="en-US" sz="2400" dirty="0" smtClean="0">
                <a:solidFill>
                  <a:srgbClr val="FFFFFF"/>
                </a:solidFill>
              </a:rPr>
              <a:t> </a:t>
            </a:r>
            <a:r>
              <a:rPr lang="en-US" dirty="0" smtClean="0">
                <a:solidFill>
                  <a:srgbClr val="FFFFFF"/>
                </a:solidFill>
              </a:rPr>
              <a:t>alerts with associated </a:t>
            </a:r>
            <a:br>
              <a:rPr lang="en-US" dirty="0" smtClean="0">
                <a:solidFill>
                  <a:srgbClr val="FFFFFF"/>
                </a:solidFill>
              </a:rPr>
            </a:br>
            <a:r>
              <a:rPr lang="en-US" sz="2000" b="1" dirty="0" smtClean="0">
                <a:solidFill>
                  <a:srgbClr val="FFFFFF"/>
                </a:solidFill>
              </a:rPr>
              <a:t>Airbus Procedure</a:t>
            </a:r>
            <a:endParaRPr lang="en-US" sz="4000" b="1" dirty="0" smtClean="0">
              <a:solidFill>
                <a:srgbClr val="FFFFFF"/>
              </a:solidFill>
            </a:endParaRPr>
          </a:p>
        </p:txBody>
      </p:sp>
    </p:spTree>
    <p:extLst>
      <p:ext uri="{BB962C8B-B14F-4D97-AF65-F5344CB8AC3E}">
        <p14:creationId xmlns:p14="http://schemas.microsoft.com/office/powerpoint/2010/main" val="372154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ROPS 16-9">
  <a:themeElements>
    <a:clrScheme name="Airbus Marketing">
      <a:dk1>
        <a:srgbClr val="71798C"/>
      </a:dk1>
      <a:lt1>
        <a:srgbClr val="FFFFFF"/>
      </a:lt1>
      <a:dk2>
        <a:srgbClr val="9BA3B5"/>
      </a:dk2>
      <a:lt2>
        <a:srgbClr val="E2E6EE"/>
      </a:lt2>
      <a:accent1>
        <a:srgbClr val="0082AD"/>
      </a:accent1>
      <a:accent2>
        <a:srgbClr val="B1B1B6"/>
      </a:accent2>
      <a:accent3>
        <a:srgbClr val="19B3D9"/>
      </a:accent3>
      <a:accent4>
        <a:srgbClr val="C2C2C7"/>
      </a:accent4>
      <a:accent5>
        <a:srgbClr val="00497C"/>
      </a:accent5>
      <a:accent6>
        <a:srgbClr val="9F9FA4"/>
      </a:accent6>
      <a:hlink>
        <a:srgbClr val="00A3D6"/>
      </a:hlink>
      <a:folHlink>
        <a:srgbClr val="694F07"/>
      </a:folHlink>
    </a:clrScheme>
    <a:fontScheme name="Airbus">
      <a:maj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MS P????"/>
        <a:font script="Hang" typeface="??"/>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C5E1"/>
        </a:solidFill>
        <a:ln w="38100"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400" b="0" i="0" u="none" strike="noStrike" cap="none" normalizeH="0" baseline="0" dirty="0" err="1" smtClean="0">
            <a:ln>
              <a:noFill/>
            </a:ln>
            <a:solidFill>
              <a:schemeClr val="bg1"/>
            </a:solidFill>
            <a:effectLst/>
            <a:latin typeface="Arial" charset="0"/>
          </a:defRPr>
        </a:defPPr>
      </a:lstStyle>
    </a:spDef>
    <a:lnDef>
      <a:spPr bwMode="auto">
        <a:noFill/>
        <a:ln w="19050" cap="sq" cmpd="sng" algn="ctr">
          <a:solidFill>
            <a:schemeClr val="tx2"/>
          </a:solidFill>
          <a:prstDash val="solid"/>
          <a:round/>
          <a:headEnd type="none"/>
          <a:tailEnd type="none"/>
        </a:ln>
        <a:effectLst/>
      </a:spPr>
      <a:bodyPr/>
      <a:lstStyle/>
    </a:lnDef>
    <a:txDef>
      <a:spPr>
        <a:noFill/>
      </a:spPr>
      <a:bodyPr wrap="square" rtlCol="0">
        <a:spAutoFit/>
      </a:bodyPr>
      <a:lstStyle>
        <a:defPPr>
          <a:defRPr sz="1400" dirty="0" err="1" smtClean="0">
            <a:solidFill>
              <a:schemeClr val="tx2">
                <a:lumMod val="50000"/>
              </a:schemeClr>
            </a:solidFill>
          </a:defRPr>
        </a:defPPr>
      </a:lstStyle>
    </a:txDef>
  </a:objectDefaults>
  <a:extraClrSchemeLst/>
  <a:custClrLst>
    <a:custClr name="Airbus-Blue">
      <a:srgbClr val="0082AD"/>
    </a:custClr>
    <a:custClr name="Airbus-Blue1">
      <a:srgbClr val="62CDE7"/>
    </a:custClr>
    <a:custClr name="Airbus-Blue2">
      <a:srgbClr val="005888"/>
    </a:custClr>
    <a:custClr name="Airbus-Blue3">
      <a:srgbClr val="19B3D9"/>
    </a:custClr>
    <a:custClr name="Airbus-Blue4">
      <a:srgbClr val="00497C"/>
    </a:custClr>
    <a:custClr name="Airbus-Blue5">
      <a:srgbClr val="0099C1"/>
    </a:custClr>
    <a:custClr name="Airbus-Blue6">
      <a:srgbClr val="0A2D58"/>
    </a:custClr>
    <a:custClr name="Airbus-Blue7">
      <a:srgbClr val="006FA0"/>
    </a:custClr>
    <a:custClr name="Airbus-Blue8">
      <a:srgbClr val="003866"/>
    </a:custClr>
    <a:custClr name="Airbus-Blue9">
      <a:srgbClr val="9AEBF5"/>
    </a:custClr>
    <a:custClr name="Boeing-Grey">
      <a:srgbClr val="9F9FA4"/>
    </a:custClr>
    <a:custClr name="Boeing-Grey1">
      <a:srgbClr val="D4D4D9"/>
    </a:custClr>
    <a:custClr name="Boeing-Grey2">
      <a:srgbClr val="6A6A6F"/>
    </a:custClr>
    <a:custClr name="Boeing-Grey3">
      <a:srgbClr val="C2C2C7"/>
    </a:custClr>
    <a:custClr name="Boeing-Grey4">
      <a:srgbClr val="7B7B80"/>
    </a:custClr>
    <a:custClr name="Boeing-Grey5">
      <a:srgbClr val="B1B1B6"/>
    </a:custClr>
    <a:custClr name="Boeing-Grey6">
      <a:srgbClr val="46464B"/>
    </a:custClr>
    <a:custClr name="Boeing-Grey7">
      <a:srgbClr val="8D8D92"/>
    </a:custClr>
    <a:custClr name="Boeing-Grey8">
      <a:srgbClr val="58585D"/>
    </a:custClr>
    <a:custClr name="Boeing-Grey9">
      <a:srgbClr val="E6E6EB"/>
    </a:custClr>
    <a:custClr name="Competitive1">
      <a:srgbClr val="0082AD"/>
    </a:custClr>
    <a:custClr name="Competitive2">
      <a:srgbClr val="B1B1B6"/>
    </a:custClr>
    <a:custClr name="Competitive3">
      <a:srgbClr val="19B3D9"/>
    </a:custClr>
    <a:custClr name="Competitive4">
      <a:srgbClr val="C2C2C7"/>
    </a:custClr>
    <a:custClr name="Competitive5">
      <a:srgbClr val="00497C"/>
    </a:custClr>
    <a:custClr name="Competitive6">
      <a:srgbClr val="9F9FA4"/>
    </a:custClr>
    <a:custClr name="Competitive7">
      <a:srgbClr val="62CDE7"/>
    </a:custClr>
    <a:custClr name="Competitive8">
      <a:srgbClr val="D4D4D9"/>
    </a:custClr>
    <a:custClr name="Other1">
      <a:srgbClr val="92B6B3"/>
    </a:custClr>
    <a:custClr name="Other2">
      <a:srgbClr val="BDA988"/>
    </a:custClr>
    <a:custClr name="Miscellaneous1">
      <a:srgbClr val="2C5663"/>
    </a:custClr>
    <a:custClr name="Miscellaneous2">
      <a:srgbClr val="548384"/>
    </a:custClr>
    <a:custClr name="Miscellaneous3">
      <a:srgbClr val="70B3B2"/>
    </a:custClr>
    <a:custClr name="Miscellaneous4">
      <a:srgbClr val="92C5E1"/>
    </a:custClr>
    <a:custClr name="Miscellaneous5">
      <a:srgbClr val="5D8FB6"/>
    </a:custClr>
    <a:custClr name="Miscellaneous6">
      <a:srgbClr val="76416F"/>
    </a:custClr>
    <a:custClr name="Miscellaneous7">
      <a:srgbClr val="A53F23"/>
    </a:custClr>
    <a:custClr name="Miscellaneous8">
      <a:srgbClr val="D33F31"/>
    </a:custClr>
    <a:custClr name="Miscellaneous9">
      <a:srgbClr val="F58905"/>
    </a:custClr>
    <a:custClr name="Miscellaneous10">
      <a:srgbClr val="C8C115"/>
    </a:custClr>
    <a:custClr name="Highlight1">
      <a:srgbClr val="009F4D"/>
    </a:custClr>
    <a:custClr name="Highlight2">
      <a:srgbClr val="84BD00"/>
    </a:custClr>
    <a:custClr name="Highlight3">
      <a:srgbClr val="EFDF00"/>
    </a:custClr>
    <a:custClr name="Highlight4">
      <a:srgbClr val="FE8F00"/>
    </a:custClr>
    <a:custClr name="Highlight5">
      <a:srgbClr val="FE5000"/>
    </a:custClr>
    <a:custClr name="Highlight6">
      <a:srgbClr val="E4002B"/>
    </a:custClr>
    <a:custClr name="Highlight7">
      <a:srgbClr val="DA1884"/>
    </a:custClr>
    <a:custClr name="Highlight8">
      <a:srgbClr val="A51890"/>
    </a:custClr>
    <a:custClr name="Highlight9">
      <a:srgbClr val="0077C8"/>
    </a:custClr>
    <a:custClr name="Highlight10">
      <a:srgbClr val="00A4BA"/>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 ROPS 16-9</Template>
  <TotalTime>0</TotalTime>
  <Words>906</Words>
  <Application>Microsoft Office PowerPoint</Application>
  <PresentationFormat>On-screen Show (16:9)</PresentationFormat>
  <Paragraphs>225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TEMPLATE ROPS 16-9</vt:lpstr>
      <vt:lpstr>An Active Safety Net for Runway Overruns</vt:lpstr>
      <vt:lpstr>PowerPoint Presentation</vt:lpstr>
      <vt:lpstr>Overview of Safety at Landing</vt:lpstr>
      <vt:lpstr>Overview of Safety at Landing</vt:lpstr>
      <vt:lpstr>Overview of Safety at Landing</vt:lpstr>
      <vt:lpstr>Overview of Safety at Landing</vt:lpstr>
      <vt:lpstr>PowerPoint Presentation</vt:lpstr>
      <vt:lpstr>Designing ROPS</vt:lpstr>
      <vt:lpstr>Designing ROPS</vt:lpstr>
      <vt:lpstr>Designing ROPS</vt:lpstr>
      <vt:lpstr>Designing ROPS</vt:lpstr>
      <vt:lpstr>PowerPoint Presentation</vt:lpstr>
      <vt:lpstr>Feedback</vt:lpstr>
      <vt:lpstr>Feedback</vt:lpstr>
      <vt:lpstr>Feedback – An Example of Data Exchange and Dialogue</vt:lpstr>
      <vt:lpstr>Feedback</vt:lpstr>
      <vt:lpstr>Feedback</vt:lpstr>
      <vt:lpstr>PowerPoint Presentation</vt:lpstr>
      <vt:lpstr>ROPS Status on Airbus Fleet</vt:lpstr>
      <vt:lpstr>Global Standardization</vt:lpstr>
      <vt:lpstr>A Global Success</vt:lpstr>
      <vt:lpstr>PowerPoint Presentation</vt:lpstr>
    </vt:vector>
  </TitlesOfParts>
  <Company>Airbus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Logan</dc:creator>
  <cp:lastModifiedBy>JONES, Logan</cp:lastModifiedBy>
  <cp:revision>57</cp:revision>
  <cp:lastPrinted>2016-06-06T13:47:01Z</cp:lastPrinted>
  <dcterms:created xsi:type="dcterms:W3CDTF">2016-04-26T13:04:39Z</dcterms:created>
  <dcterms:modified xsi:type="dcterms:W3CDTF">2016-06-06T14:18:53Z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1011150389</vt:i4>
  </property>
  <property fmtid="{D5CDD505-2E9C-101B-9397-08002B2CF9AE}" pid="3" name="_NewReviewCycle">
    <vt:lpwstr/>
  </property>
  <property fmtid="{D5CDD505-2E9C-101B-9397-08002B2CF9AE}" pid="4" name="_EmailSubject">
    <vt:lpwstr>REMINDER: Safety Forum</vt:lpwstr>
  </property>
  <property fmtid="{D5CDD505-2E9C-101B-9397-08002B2CF9AE}" pid="5" name="_AuthorEmail">
    <vt:lpwstr>logan.jones@airbus.com</vt:lpwstr>
  </property>
  <property fmtid="{D5CDD505-2E9C-101B-9397-08002B2CF9AE}" pid="6" name="_AuthorEmailDisplayName">
    <vt:lpwstr>JONES, Logan</vt:lpwstr>
  </property>
  <property fmtid="{D5CDD505-2E9C-101B-9397-08002B2CF9AE}" pid="7" name="_PreviousAdHocReviewCycleID">
    <vt:i4>-2033776548</vt:i4>
  </property>
</Properties>
</file>