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8"/>
  </p:notesMasterIdLst>
  <p:handoutMasterIdLst>
    <p:handoutMasterId r:id="rId29"/>
  </p:handoutMasterIdLst>
  <p:sldIdLst>
    <p:sldId id="256" r:id="rId6"/>
    <p:sldId id="288" r:id="rId7"/>
    <p:sldId id="299" r:id="rId8"/>
    <p:sldId id="290" r:id="rId9"/>
    <p:sldId id="289" r:id="rId10"/>
    <p:sldId id="295" r:id="rId11"/>
    <p:sldId id="291" r:id="rId12"/>
    <p:sldId id="292" r:id="rId13"/>
    <p:sldId id="298" r:id="rId14"/>
    <p:sldId id="309" r:id="rId15"/>
    <p:sldId id="318" r:id="rId16"/>
    <p:sldId id="319" r:id="rId17"/>
    <p:sldId id="320" r:id="rId18"/>
    <p:sldId id="322" r:id="rId19"/>
    <p:sldId id="332" r:id="rId20"/>
    <p:sldId id="323" r:id="rId21"/>
    <p:sldId id="330" r:id="rId22"/>
    <p:sldId id="325" r:id="rId23"/>
    <p:sldId id="331" r:id="rId24"/>
    <p:sldId id="327" r:id="rId25"/>
    <p:sldId id="308" r:id="rId26"/>
    <p:sldId id="274" r:id="rId27"/>
  </p:sldIdLst>
  <p:sldSz cx="9144000" cy="6858000" type="screen4x3"/>
  <p:notesSz cx="6865938" cy="9158288"/>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60"/>
    <a:srgbClr val="FF0066"/>
    <a:srgbClr val="FF257D"/>
    <a:srgbClr val="4EA9E3"/>
    <a:srgbClr val="F00847"/>
    <a:srgbClr val="6BBBEA"/>
    <a:srgbClr val="FEEB53"/>
    <a:srgbClr val="FFCC00"/>
    <a:srgbClr val="F99911"/>
    <a:srgbClr val="038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7" autoAdjust="0"/>
    <p:restoredTop sz="94660"/>
  </p:normalViewPr>
  <p:slideViewPr>
    <p:cSldViewPr showGuides="1">
      <p:cViewPr varScale="1">
        <p:scale>
          <a:sx n="94" d="100"/>
          <a:sy n="94" d="100"/>
        </p:scale>
        <p:origin x="-115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4" d="100"/>
          <a:sy n="54" d="100"/>
        </p:scale>
        <p:origin x="179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1"/>
            <a:ext cx="2975240" cy="45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1" tIns="48176" rIns="96351" bIns="48176" numCol="1" anchor="t" anchorCtr="0" compatLnSpc="1">
            <a:prstTxWarp prst="textNoShape">
              <a:avLst/>
            </a:prstTxWarp>
          </a:bodyPr>
          <a:lstStyle>
            <a:lvl1pPr>
              <a:defRPr sz="1300"/>
            </a:lvl1pPr>
          </a:lstStyle>
          <a:p>
            <a:endParaRPr lang="en-US" altLang="en-US"/>
          </a:p>
        </p:txBody>
      </p:sp>
      <p:sp>
        <p:nvSpPr>
          <p:cNvPr id="6147" name="Rectangle 3"/>
          <p:cNvSpPr>
            <a:spLocks noGrp="1" noChangeArrowheads="1"/>
          </p:cNvSpPr>
          <p:nvPr>
            <p:ph type="dt" sz="quarter" idx="1"/>
          </p:nvPr>
        </p:nvSpPr>
        <p:spPr bwMode="auto">
          <a:xfrm>
            <a:off x="3890699" y="1"/>
            <a:ext cx="2975240" cy="45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1" tIns="48176" rIns="96351" bIns="48176" numCol="1" anchor="t" anchorCtr="0" compatLnSpc="1">
            <a:prstTxWarp prst="textNoShape">
              <a:avLst/>
            </a:prstTxWarp>
          </a:bodyPr>
          <a:lstStyle>
            <a:lvl1pPr algn="r">
              <a:defRPr sz="1300"/>
            </a:lvl1pPr>
          </a:lstStyle>
          <a:p>
            <a:endParaRPr lang="en-US" altLang="en-US"/>
          </a:p>
        </p:txBody>
      </p:sp>
      <p:sp>
        <p:nvSpPr>
          <p:cNvPr id="6148" name="Rectangle 4"/>
          <p:cNvSpPr>
            <a:spLocks noGrp="1" noChangeArrowheads="1"/>
          </p:cNvSpPr>
          <p:nvPr>
            <p:ph type="ftr" sz="quarter" idx="2"/>
          </p:nvPr>
        </p:nvSpPr>
        <p:spPr bwMode="auto">
          <a:xfrm>
            <a:off x="0" y="8700373"/>
            <a:ext cx="2975240" cy="45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1" tIns="48176" rIns="96351" bIns="48176" numCol="1" anchor="b" anchorCtr="0" compatLnSpc="1">
            <a:prstTxWarp prst="textNoShape">
              <a:avLst/>
            </a:prstTxWarp>
          </a:bodyPr>
          <a:lstStyle>
            <a:lvl1pPr>
              <a:defRPr sz="1300"/>
            </a:lvl1pPr>
          </a:lstStyle>
          <a:p>
            <a:endParaRPr lang="en-US" altLang="en-US"/>
          </a:p>
        </p:txBody>
      </p:sp>
      <p:sp>
        <p:nvSpPr>
          <p:cNvPr id="6149" name="Rectangle 5"/>
          <p:cNvSpPr>
            <a:spLocks noGrp="1" noChangeArrowheads="1"/>
          </p:cNvSpPr>
          <p:nvPr>
            <p:ph type="sldNum" sz="quarter" idx="3"/>
          </p:nvPr>
        </p:nvSpPr>
        <p:spPr bwMode="auto">
          <a:xfrm>
            <a:off x="3890699" y="8700373"/>
            <a:ext cx="2975240" cy="45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1" tIns="48176" rIns="96351" bIns="48176" numCol="1" anchor="b" anchorCtr="0" compatLnSpc="1">
            <a:prstTxWarp prst="textNoShape">
              <a:avLst/>
            </a:prstTxWarp>
          </a:bodyPr>
          <a:lstStyle>
            <a:lvl1pPr algn="r">
              <a:defRPr sz="1300"/>
            </a:lvl1pPr>
          </a:lstStyle>
          <a:p>
            <a:fld id="{79EEAA8B-BF3C-40AF-8A90-485E3667FA26}" type="slidenum">
              <a:rPr lang="en-US" altLang="en-US"/>
              <a:pPr/>
              <a:t>‹#›</a:t>
            </a:fld>
            <a:endParaRPr lang="en-US" altLang="en-US"/>
          </a:p>
        </p:txBody>
      </p:sp>
    </p:spTree>
    <p:extLst>
      <p:ext uri="{BB962C8B-B14F-4D97-AF65-F5344CB8AC3E}">
        <p14:creationId xmlns:p14="http://schemas.microsoft.com/office/powerpoint/2010/main" val="2715623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1"/>
            <a:ext cx="2975240" cy="45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1" tIns="48176" rIns="96351" bIns="48176" numCol="1" anchor="t" anchorCtr="0" compatLnSpc="1">
            <a:prstTxWarp prst="textNoShape">
              <a:avLst/>
            </a:prstTxWarp>
          </a:bodyPr>
          <a:lstStyle>
            <a:lvl1pPr>
              <a:defRPr sz="1300"/>
            </a:lvl1pPr>
          </a:lstStyle>
          <a:p>
            <a:endParaRPr lang="en-US" altLang="en-US"/>
          </a:p>
        </p:txBody>
      </p:sp>
      <p:sp>
        <p:nvSpPr>
          <p:cNvPr id="8195" name="Rectangle 3"/>
          <p:cNvSpPr>
            <a:spLocks noGrp="1" noChangeArrowheads="1"/>
          </p:cNvSpPr>
          <p:nvPr>
            <p:ph type="dt" idx="1"/>
          </p:nvPr>
        </p:nvSpPr>
        <p:spPr bwMode="auto">
          <a:xfrm>
            <a:off x="3890699" y="1"/>
            <a:ext cx="2975240" cy="45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1" tIns="48176" rIns="96351" bIns="48176" numCol="1" anchor="t" anchorCtr="0" compatLnSpc="1">
            <a:prstTxWarp prst="textNoShape">
              <a:avLst/>
            </a:prstTxWarp>
          </a:bodyPr>
          <a:lstStyle>
            <a:lvl1pPr algn="r">
              <a:defRPr sz="1300"/>
            </a:lvl1pPr>
          </a:lstStyle>
          <a:p>
            <a:endParaRPr lang="en-US" altLang="en-US"/>
          </a:p>
        </p:txBody>
      </p:sp>
      <p:sp>
        <p:nvSpPr>
          <p:cNvPr id="8196" name="Rectangle 4"/>
          <p:cNvSpPr>
            <a:spLocks noGrp="1" noRot="1" noChangeAspect="1" noChangeArrowheads="1" noTextEdit="1"/>
          </p:cNvSpPr>
          <p:nvPr>
            <p:ph type="sldImg" idx="2"/>
          </p:nvPr>
        </p:nvSpPr>
        <p:spPr bwMode="auto">
          <a:xfrm>
            <a:off x="1143000" y="685800"/>
            <a:ext cx="4579938" cy="34353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5462" y="4350187"/>
            <a:ext cx="5035021" cy="4121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1" tIns="48176" rIns="96351" bIns="4817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98" name="Rectangle 6"/>
          <p:cNvSpPr>
            <a:spLocks noGrp="1" noChangeArrowheads="1"/>
          </p:cNvSpPr>
          <p:nvPr>
            <p:ph type="ftr" sz="quarter" idx="4"/>
          </p:nvPr>
        </p:nvSpPr>
        <p:spPr bwMode="auto">
          <a:xfrm>
            <a:off x="0" y="8700373"/>
            <a:ext cx="2975240" cy="45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1" tIns="48176" rIns="96351" bIns="48176" numCol="1" anchor="b" anchorCtr="0" compatLnSpc="1">
            <a:prstTxWarp prst="textNoShape">
              <a:avLst/>
            </a:prstTxWarp>
          </a:bodyPr>
          <a:lstStyle>
            <a:lvl1pPr>
              <a:defRPr sz="1300"/>
            </a:lvl1pPr>
          </a:lstStyle>
          <a:p>
            <a:endParaRPr lang="en-US" altLang="en-US"/>
          </a:p>
        </p:txBody>
      </p:sp>
      <p:sp>
        <p:nvSpPr>
          <p:cNvPr id="8199" name="Rectangle 7"/>
          <p:cNvSpPr>
            <a:spLocks noGrp="1" noChangeArrowheads="1"/>
          </p:cNvSpPr>
          <p:nvPr>
            <p:ph type="sldNum" sz="quarter" idx="5"/>
          </p:nvPr>
        </p:nvSpPr>
        <p:spPr bwMode="auto">
          <a:xfrm>
            <a:off x="3890699" y="8700373"/>
            <a:ext cx="2975240" cy="457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351" tIns="48176" rIns="96351" bIns="48176" numCol="1" anchor="b" anchorCtr="0" compatLnSpc="1">
            <a:prstTxWarp prst="textNoShape">
              <a:avLst/>
            </a:prstTxWarp>
          </a:bodyPr>
          <a:lstStyle>
            <a:lvl1pPr algn="r">
              <a:defRPr sz="1300"/>
            </a:lvl1pPr>
          </a:lstStyle>
          <a:p>
            <a:fld id="{FA125E8B-D1B0-45D8-BC0A-2DF3623942AD}" type="slidenum">
              <a:rPr lang="en-US" altLang="en-US"/>
              <a:pPr/>
              <a:t>‹#›</a:t>
            </a:fld>
            <a:endParaRPr lang="en-US" altLang="en-US"/>
          </a:p>
        </p:txBody>
      </p:sp>
    </p:spTree>
    <p:extLst>
      <p:ext uri="{BB962C8B-B14F-4D97-AF65-F5344CB8AC3E}">
        <p14:creationId xmlns:p14="http://schemas.microsoft.com/office/powerpoint/2010/main" val="313649639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009650" y="685800"/>
            <a:ext cx="1698625" cy="1273175"/>
          </a:xfrm>
        </p:spPr>
      </p:sp>
      <p:sp>
        <p:nvSpPr>
          <p:cNvPr id="3" name="Espace réservé des commentaires 2"/>
          <p:cNvSpPr>
            <a:spLocks noGrp="1"/>
          </p:cNvSpPr>
          <p:nvPr>
            <p:ph type="body" idx="1"/>
          </p:nvPr>
        </p:nvSpPr>
        <p:spPr>
          <a:xfrm>
            <a:off x="336625" y="2336516"/>
            <a:ext cx="6120680" cy="6134903"/>
          </a:xfrm>
        </p:spPr>
        <p:txBody>
          <a:bodyPr/>
          <a:lstStyle/>
          <a:p>
            <a:r>
              <a:rPr lang="fr-FR" sz="1600" dirty="0">
                <a:latin typeface="Arial" panose="020B0604020202020204" pitchFamily="34" charset="0"/>
                <a:cs typeface="Arial" panose="020B0604020202020204" pitchFamily="34" charset="0"/>
              </a:rPr>
              <a:t>The </a:t>
            </a:r>
            <a:r>
              <a:rPr lang="en-US" sz="1600" dirty="0">
                <a:latin typeface="Arial" panose="020B0604020202020204" pitchFamily="34" charset="0"/>
                <a:cs typeface="Arial" panose="020B0604020202020204" pitchFamily="34" charset="0"/>
              </a:rPr>
              <a:t>contribution of automation to safety during the past decades is huge. No doubt about this. This has been widely recognized.</a:t>
            </a:r>
          </a:p>
          <a:p>
            <a:r>
              <a:rPr lang="en-US" sz="1600" dirty="0">
                <a:latin typeface="Arial" panose="020B0604020202020204" pitchFamily="34" charset="0"/>
                <a:cs typeface="Arial" panose="020B0604020202020204" pitchFamily="34" charset="0"/>
              </a:rPr>
              <a:t>Nevertheless, </a:t>
            </a:r>
            <a:r>
              <a:rPr lang="en-GB" sz="1600" dirty="0">
                <a:latin typeface="Arial" panose="020B0604020202020204" pitchFamily="34" charset="0"/>
                <a:cs typeface="Arial" panose="020B0604020202020204" pitchFamily="34" charset="0"/>
              </a:rPr>
              <a:t>f</a:t>
            </a:r>
            <a:r>
              <a:rPr lang="en-US" sz="1600" dirty="0">
                <a:latin typeface="Arial" panose="020B0604020202020204" pitchFamily="34" charset="0"/>
                <a:cs typeface="Arial" panose="020B0604020202020204" pitchFamily="34" charset="0"/>
              </a:rPr>
              <a:t>rom the </a:t>
            </a:r>
            <a:r>
              <a:rPr lang="en-GB" sz="1600" dirty="0">
                <a:latin typeface="Arial" panose="020B0604020202020204" pitchFamily="34" charset="0"/>
                <a:cs typeface="Arial" panose="020B0604020202020204" pitchFamily="34" charset="0"/>
              </a:rPr>
              <a:t>Cali CFIT accident in 1995 to the mid-air collision in </a:t>
            </a:r>
            <a:r>
              <a:rPr lang="en-GB" sz="1600" dirty="0" err="1">
                <a:latin typeface="Arial" panose="020B0604020202020204" pitchFamily="34" charset="0"/>
                <a:cs typeface="Arial" panose="020B0604020202020204" pitchFamily="34" charset="0"/>
              </a:rPr>
              <a:t>Uberligen</a:t>
            </a:r>
            <a:r>
              <a:rPr lang="en-GB" sz="1600" dirty="0">
                <a:latin typeface="Arial" panose="020B0604020202020204" pitchFamily="34" charset="0"/>
                <a:cs typeface="Arial" panose="020B0604020202020204" pitchFamily="34" charset="0"/>
              </a:rPr>
              <a:t> in 2002 and others later, examples are numerous where automation </a:t>
            </a:r>
            <a:r>
              <a:rPr lang="en-US" sz="1600" dirty="0">
                <a:latin typeface="Arial" panose="020B0604020202020204" pitchFamily="34" charset="0"/>
                <a:cs typeface="Arial" panose="020B0604020202020204" pitchFamily="34" charset="0"/>
              </a:rPr>
              <a:t>have been involved as factors in high profile accident scenarios</a:t>
            </a:r>
            <a:r>
              <a:rPr lang="en-GB" sz="1600" dirty="0">
                <a:latin typeface="Arial" panose="020B0604020202020204" pitchFamily="34" charset="0"/>
                <a:cs typeface="Arial" panose="020B0604020202020204" pitchFamily="34" charset="0"/>
              </a:rPr>
              <a:t>. Contribution of automation to accident is also a reality which must be better understood.</a:t>
            </a:r>
          </a:p>
          <a:p>
            <a:endParaRPr lang="fr-FR"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We know from past accident that f</a:t>
            </a:r>
            <a:r>
              <a:rPr lang="en-US" sz="1600" dirty="0" err="1">
                <a:latin typeface="Arial" panose="020B0604020202020204" pitchFamily="34" charset="0"/>
                <a:cs typeface="Arial" panose="020B0604020202020204" pitchFamily="34" charset="0"/>
              </a:rPr>
              <a:t>eedback</a:t>
            </a:r>
            <a:r>
              <a:rPr lang="en-US" sz="1600" dirty="0">
                <a:latin typeface="Arial" panose="020B0604020202020204" pitchFamily="34" charset="0"/>
                <a:cs typeface="Arial" panose="020B0604020202020204" pitchFamily="34" charset="0"/>
              </a:rPr>
              <a:t> about non consequence events (automation mismanagement, failure or anomaly) during daily flight provide opportunities for improvements. But this can only be done if the events are made visible and analyzed in a relevant manner. </a:t>
            </a:r>
            <a:endParaRPr lang="fr-FR"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Basic safety assumptions could be challenged more easily.  We have today enough events and monitoring tools to “test” these assumptions, in a non-destructive way unlike accident. </a:t>
            </a:r>
          </a:p>
          <a:p>
            <a:r>
              <a:rPr lang="en-US" sz="1600" dirty="0">
                <a:latin typeface="Arial" panose="020B0604020202020204" pitchFamily="34" charset="0"/>
                <a:cs typeface="Arial" panose="020B0604020202020204" pitchFamily="34" charset="0"/>
              </a:rPr>
              <a:t>There is not always a need of massive data to initiate actions. </a:t>
            </a:r>
            <a:endParaRPr lang="fr-FR"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A single event revealing a high risk operational error in a single airline could trigger large and costless “inspections” worldwide through FDM or other monitoring programs. </a:t>
            </a:r>
            <a:endParaRPr lang="fr-FR" sz="1600" dirty="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Optimizing safety benefits from automations while minimizing their drawbacks is our objective.</a:t>
            </a:r>
            <a:endParaRPr lang="fr-FR" sz="1600" dirty="0">
              <a:latin typeface="Arial" panose="020B0604020202020204" pitchFamily="34" charset="0"/>
              <a:cs typeface="Arial" panose="020B0604020202020204" pitchFamily="34" charset="0"/>
            </a:endParaRPr>
          </a:p>
          <a:p>
            <a:endParaRPr lang="fr-FR"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We have a good example with what maintenance, manufacturer and authorities do when they have discovered a single critical system malfunctions or structural failure. They do not wait for multiple events and trends before inspecting a whole fleet of aircraft. </a:t>
            </a:r>
            <a:endParaRPr lang="fr-FR"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Today in the operational field, policies, procedures, practices and training are becoming more standardized. Most of LOC related safety concerns detected and addressed in an airline are potentially an issue in other airlines. In other words operational failures around the world are becoming more « predictable ». Taking a better advantage of it is less expensive than the costs induced by catastrophic accidents</a:t>
            </a:r>
            <a:r>
              <a:rPr lang="en-GB" sz="1600" dirty="0">
                <a:latin typeface="Arial" panose="020B0604020202020204" pitchFamily="34" charset="0"/>
                <a:cs typeface="Arial" panose="020B0604020202020204" pitchFamily="34" charset="0"/>
              </a:rPr>
              <a:t>.  </a:t>
            </a:r>
            <a:endParaRPr lang="fr-FR"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1</a:t>
            </a:fld>
            <a:endParaRPr lang="en-US" altLang="en-US"/>
          </a:p>
        </p:txBody>
      </p:sp>
    </p:spTree>
    <p:extLst>
      <p:ext uri="{BB962C8B-B14F-4D97-AF65-F5344CB8AC3E}">
        <p14:creationId xmlns:p14="http://schemas.microsoft.com/office/powerpoint/2010/main" val="248914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ce réservé de l'image des diapositives 1"/>
          <p:cNvSpPr>
            <a:spLocks noGrp="1" noRot="1" noChangeAspect="1" noTextEdit="1"/>
          </p:cNvSpPr>
          <p:nvPr>
            <p:ph type="sldImg"/>
          </p:nvPr>
        </p:nvSpPr>
        <p:spPr>
          <a:xfrm>
            <a:off x="760413" y="357188"/>
            <a:ext cx="1649412" cy="1236662"/>
          </a:xfrm>
          <a:ln/>
        </p:spPr>
      </p:sp>
      <p:sp>
        <p:nvSpPr>
          <p:cNvPr id="5123" name="Espace réservé des commentaires 2"/>
          <p:cNvSpPr>
            <a:spLocks noGrp="1"/>
          </p:cNvSpPr>
          <p:nvPr>
            <p:ph type="body" idx="1"/>
          </p:nvPr>
        </p:nvSpPr>
        <p:spPr>
          <a:xfrm>
            <a:off x="687388" y="1676647"/>
            <a:ext cx="5492750" cy="7219895"/>
          </a:xfrm>
          <a:noFill/>
        </p:spPr>
        <p:txBody>
          <a:bodyPr lIns="98453" tIns="49227" rIns="98453" bIns="49227"/>
          <a:lstStyle/>
          <a:p>
            <a:pPr>
              <a:lnSpc>
                <a:spcPct val="150000"/>
              </a:lnSpc>
              <a:spcBef>
                <a:spcPct val="0"/>
              </a:spcBef>
            </a:pPr>
            <a:r>
              <a:rPr lang="en-GB" altLang="fr-FR" sz="1400">
                <a:latin typeface="Comic Sans MS" panose="030F0702030302020204" pitchFamily="66" charset="0"/>
              </a:rPr>
              <a:t>Maintenance and flight operations have different perspective but they contribute to the same safety system. </a:t>
            </a:r>
          </a:p>
          <a:p>
            <a:pPr>
              <a:lnSpc>
                <a:spcPct val="150000"/>
              </a:lnSpc>
              <a:spcBef>
                <a:spcPct val="0"/>
              </a:spcBef>
            </a:pPr>
            <a:r>
              <a:rPr lang="en-GB" altLang="fr-FR" sz="1400">
                <a:latin typeface="Comic Sans MS" panose="030F0702030302020204" pitchFamily="66" charset="0"/>
              </a:rPr>
              <a:t>Let’s have a look on it and see how maintenance is influencing it.</a:t>
            </a:r>
          </a:p>
          <a:p>
            <a:pPr>
              <a:lnSpc>
                <a:spcPct val="150000"/>
              </a:lnSpc>
              <a:spcBef>
                <a:spcPct val="0"/>
              </a:spcBef>
            </a:pPr>
            <a:r>
              <a:rPr lang="en-GB" altLang="fr-FR" sz="1400">
                <a:latin typeface="Comic Sans MS" panose="030F0702030302020204" pitchFamily="66" charset="0"/>
              </a:rPr>
              <a:t>This system is a defensive system. It is made of three different natures of “safety barriers” as illustrated here in the “ball in the bowl” metaphor.</a:t>
            </a:r>
          </a:p>
          <a:p>
            <a:pPr>
              <a:lnSpc>
                <a:spcPct val="150000"/>
              </a:lnSpc>
              <a:spcBef>
                <a:spcPct val="0"/>
              </a:spcBef>
            </a:pPr>
            <a:r>
              <a:rPr lang="en-GB" altLang="fr-FR" sz="1400">
                <a:latin typeface="Comic Sans MS" panose="030F0702030302020204" pitchFamily="66" charset="0"/>
              </a:rPr>
              <a:t>The “Control barriers” which help us to operate with enough safety margin, to detect and correct multiple slight deviations that inevitably happen before they have consequence. Errors, deviations, violations, unexpected failures could happen but procedures, equipment, training programs, good practices, professional culture contribute to keep these operations within a safe envelope, in other word to keep it "under control" even if things does not happen exactly the way we would like to. </a:t>
            </a:r>
          </a:p>
          <a:p>
            <a:pPr>
              <a:lnSpc>
                <a:spcPct val="150000"/>
              </a:lnSpc>
              <a:spcBef>
                <a:spcPct val="0"/>
              </a:spcBef>
            </a:pPr>
            <a:r>
              <a:rPr lang="en-GB" altLang="fr-FR" sz="1400">
                <a:latin typeface="Comic Sans MS" panose="030F0702030302020204" pitchFamily="66" charset="0"/>
              </a:rPr>
              <a:t>But sometimes things are going wrong and move out of the safe envelope. The “Recovery barriers” are there to recover from an unsafe situation, out of the safe envelope. </a:t>
            </a:r>
            <a:r>
              <a:rPr lang="en-GB" altLang="fr-FR" sz="1400" b="1">
                <a:latin typeface="Comic Sans MS" panose="030F0702030302020204" pitchFamily="66" charset="0"/>
              </a:rPr>
              <a:t>These barriers are directly related to a specific hazard and, beyond, to potential accident scenarios. </a:t>
            </a:r>
            <a:r>
              <a:rPr lang="en-GB" altLang="fr-FR" sz="1400">
                <a:latin typeface="Comic Sans MS" panose="030F0702030302020204" pitchFamily="66" charset="0"/>
              </a:rPr>
              <a:t>They may activate when the “control barriers” have failed. TCAS Resolution Advisory (‘RA’) or GPWS pull up are “Recovery barriers”.</a:t>
            </a:r>
            <a:endParaRPr lang="fr-FR" altLang="fr-FR" sz="1400">
              <a:latin typeface="Comic Sans MS" panose="030F0702030302020204" pitchFamily="66" charset="0"/>
            </a:endParaRPr>
          </a:p>
          <a:p>
            <a:pPr>
              <a:lnSpc>
                <a:spcPct val="150000"/>
              </a:lnSpc>
              <a:spcBef>
                <a:spcPct val="0"/>
              </a:spcBef>
            </a:pPr>
            <a:r>
              <a:rPr lang="en-GB" altLang="fr-FR" sz="1400">
                <a:latin typeface="Comic Sans MS" panose="030F0702030302020204" pitchFamily="66" charset="0"/>
              </a:rPr>
              <a:t>The “Mitigation barriers” which are there to reduce the losses as consequence of an accident. Escape slides, Emergency beacon, Crash survival design are “Mitigation barriers”.</a:t>
            </a:r>
            <a:endParaRPr lang="fr-FR" altLang="fr-FR" sz="1400">
              <a:latin typeface="Comic Sans MS" panose="030F0702030302020204" pitchFamily="66" charset="0"/>
            </a:endParaRPr>
          </a:p>
          <a:p>
            <a:r>
              <a:rPr lang="en-GB" altLang="fr-FR" sz="1000">
                <a:latin typeface="Comic Sans MS" panose="030F0702030302020204" pitchFamily="66" charset="0"/>
              </a:rPr>
              <a:t> </a:t>
            </a:r>
            <a:endParaRPr lang="fr-FR" altLang="fr-FR" sz="1000">
              <a:latin typeface="Comic Sans MS" panose="030F0702030302020204" pitchFamily="66" charset="0"/>
            </a:endParaRPr>
          </a:p>
          <a:p>
            <a:endParaRPr lang="fr-FR" altLang="fr-FR" sz="1000">
              <a:latin typeface="Comic Sans MS" panose="030F0702030302020204" pitchFamily="66" charset="0"/>
            </a:endParaRPr>
          </a:p>
          <a:p>
            <a:endParaRPr lang="fr-FR" altLang="fr-FR" sz="1000">
              <a:latin typeface="Comic Sans MS" panose="030F0702030302020204" pitchFamily="66" charset="0"/>
            </a:endParaRPr>
          </a:p>
        </p:txBody>
      </p:sp>
      <p:sp>
        <p:nvSpPr>
          <p:cNvPr id="5124" name="Espace réservé du numéro de diapositive 3"/>
          <p:cNvSpPr txBox="1">
            <a:spLocks noGrp="1"/>
          </p:cNvSpPr>
          <p:nvPr/>
        </p:nvSpPr>
        <p:spPr bwMode="auto">
          <a:xfrm>
            <a:off x="3889379" y="8700231"/>
            <a:ext cx="2974975" cy="456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453" tIns="49227" rIns="98453" bIns="49227" anchor="b"/>
          <a:lstStyle>
            <a:lvl1pPr defTabSz="1011238">
              <a:defRPr sz="4000" b="1">
                <a:solidFill>
                  <a:srgbClr val="FF0000"/>
                </a:solidFill>
                <a:latin typeface="Comic Sans MS" panose="030F0702030302020204" pitchFamily="66" charset="0"/>
              </a:defRPr>
            </a:lvl1pPr>
            <a:lvl2pPr marL="742950" indent="-285750" defTabSz="1011238">
              <a:defRPr sz="4000" b="1">
                <a:solidFill>
                  <a:srgbClr val="FF0000"/>
                </a:solidFill>
                <a:latin typeface="Comic Sans MS" panose="030F0702030302020204" pitchFamily="66" charset="0"/>
              </a:defRPr>
            </a:lvl2pPr>
            <a:lvl3pPr marL="1143000" indent="-228600" defTabSz="1011238">
              <a:defRPr sz="4000" b="1">
                <a:solidFill>
                  <a:srgbClr val="FF0000"/>
                </a:solidFill>
                <a:latin typeface="Comic Sans MS" panose="030F0702030302020204" pitchFamily="66" charset="0"/>
              </a:defRPr>
            </a:lvl3pPr>
            <a:lvl4pPr marL="1600200" indent="-228600" defTabSz="1011238">
              <a:defRPr sz="4000" b="1">
                <a:solidFill>
                  <a:srgbClr val="FF0000"/>
                </a:solidFill>
                <a:latin typeface="Comic Sans MS" panose="030F0702030302020204" pitchFamily="66" charset="0"/>
              </a:defRPr>
            </a:lvl4pPr>
            <a:lvl5pPr marL="2057400" indent="-228600" defTabSz="1011238">
              <a:defRPr sz="4000" b="1">
                <a:solidFill>
                  <a:srgbClr val="FF0000"/>
                </a:solidFill>
                <a:latin typeface="Comic Sans MS" panose="030F0702030302020204" pitchFamily="66" charset="0"/>
              </a:defRPr>
            </a:lvl5pPr>
            <a:lvl6pPr marL="2514600" indent="-228600" defTabSz="1011238" eaLnBrk="0" fontAlgn="base" hangingPunct="0">
              <a:spcBef>
                <a:spcPct val="0"/>
              </a:spcBef>
              <a:spcAft>
                <a:spcPct val="0"/>
              </a:spcAft>
              <a:defRPr sz="4000" b="1">
                <a:solidFill>
                  <a:srgbClr val="FF0000"/>
                </a:solidFill>
                <a:latin typeface="Comic Sans MS" panose="030F0702030302020204" pitchFamily="66" charset="0"/>
              </a:defRPr>
            </a:lvl6pPr>
            <a:lvl7pPr marL="2971800" indent="-228600" defTabSz="1011238" eaLnBrk="0" fontAlgn="base" hangingPunct="0">
              <a:spcBef>
                <a:spcPct val="0"/>
              </a:spcBef>
              <a:spcAft>
                <a:spcPct val="0"/>
              </a:spcAft>
              <a:defRPr sz="4000" b="1">
                <a:solidFill>
                  <a:srgbClr val="FF0000"/>
                </a:solidFill>
                <a:latin typeface="Comic Sans MS" panose="030F0702030302020204" pitchFamily="66" charset="0"/>
              </a:defRPr>
            </a:lvl7pPr>
            <a:lvl8pPr marL="3429000" indent="-228600" defTabSz="1011238" eaLnBrk="0" fontAlgn="base" hangingPunct="0">
              <a:spcBef>
                <a:spcPct val="0"/>
              </a:spcBef>
              <a:spcAft>
                <a:spcPct val="0"/>
              </a:spcAft>
              <a:defRPr sz="4000" b="1">
                <a:solidFill>
                  <a:srgbClr val="FF0000"/>
                </a:solidFill>
                <a:latin typeface="Comic Sans MS" panose="030F0702030302020204" pitchFamily="66" charset="0"/>
              </a:defRPr>
            </a:lvl8pPr>
            <a:lvl9pPr marL="3886200" indent="-228600" defTabSz="1011238" eaLnBrk="0" fontAlgn="base" hangingPunct="0">
              <a:spcBef>
                <a:spcPct val="0"/>
              </a:spcBef>
              <a:spcAft>
                <a:spcPct val="0"/>
              </a:spcAft>
              <a:defRPr sz="4000" b="1">
                <a:solidFill>
                  <a:srgbClr val="FF0000"/>
                </a:solidFill>
                <a:latin typeface="Comic Sans MS" panose="030F0702030302020204" pitchFamily="66" charset="0"/>
              </a:defRPr>
            </a:lvl9pPr>
          </a:lstStyle>
          <a:p>
            <a:pPr algn="r" eaLnBrk="1" hangingPunct="1"/>
            <a:fld id="{B4D89F03-F60F-42CF-8759-76CA29384B59}" type="slidenum">
              <a:rPr lang="fr-FR" altLang="fr-FR" sz="1300">
                <a:solidFill>
                  <a:schemeClr val="tx1"/>
                </a:solidFill>
                <a:latin typeface="Arial" panose="020B0604020202020204" pitchFamily="34" charset="0"/>
              </a:rPr>
              <a:pPr algn="r" eaLnBrk="1" hangingPunct="1"/>
              <a:t>2</a:t>
            </a:fld>
            <a:endParaRPr lang="fr-FR" altLang="fr-FR" sz="1300">
              <a:solidFill>
                <a:schemeClr val="tx1"/>
              </a:solidFill>
              <a:latin typeface="Arial" panose="020B0604020202020204" pitchFamily="34" charset="0"/>
            </a:endParaRPr>
          </a:p>
        </p:txBody>
      </p:sp>
    </p:spTree>
    <p:extLst>
      <p:ext uri="{BB962C8B-B14F-4D97-AF65-F5344CB8AC3E}">
        <p14:creationId xmlns:p14="http://schemas.microsoft.com/office/powerpoint/2010/main" val="73418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125E8B-D1B0-45D8-BC0A-2DF3623942AD}" type="slidenum">
              <a:rPr lang="en-US" altLang="en-US" smtClean="0"/>
              <a:pPr/>
              <a:t>7</a:t>
            </a:fld>
            <a:endParaRPr lang="en-US" altLang="en-US"/>
          </a:p>
        </p:txBody>
      </p:sp>
    </p:spTree>
    <p:extLst>
      <p:ext uri="{BB962C8B-B14F-4D97-AF65-F5344CB8AC3E}">
        <p14:creationId xmlns:p14="http://schemas.microsoft.com/office/powerpoint/2010/main" val="3765845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A125E8B-D1B0-45D8-BC0A-2DF3623942AD}" type="slidenum">
              <a:rPr lang="en-US" altLang="en-US" smtClean="0"/>
              <a:pPr/>
              <a:t>10</a:t>
            </a:fld>
            <a:endParaRPr lang="en-US" altLang="en-US"/>
          </a:p>
        </p:txBody>
      </p:sp>
    </p:spTree>
    <p:extLst>
      <p:ext uri="{BB962C8B-B14F-4D97-AF65-F5344CB8AC3E}">
        <p14:creationId xmlns:p14="http://schemas.microsoft.com/office/powerpoint/2010/main" val="279051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10"/>
          </p:nvPr>
        </p:nvSpPr>
        <p:spPr/>
        <p:txBody>
          <a:bodyPr/>
          <a:lstStyle/>
          <a:p>
            <a:fld id="{FA125E8B-D1B0-45D8-BC0A-2DF3623942AD}" type="slidenum">
              <a:rPr lang="en-US" altLang="en-US" smtClean="0"/>
              <a:pPr/>
              <a:t>22</a:t>
            </a:fld>
            <a:endParaRPr lang="en-US" altLang="en-US"/>
          </a:p>
        </p:txBody>
      </p:sp>
    </p:spTree>
    <p:extLst>
      <p:ext uri="{BB962C8B-B14F-4D97-AF65-F5344CB8AC3E}">
        <p14:creationId xmlns:p14="http://schemas.microsoft.com/office/powerpoint/2010/main" val="13057379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2290" name="Rectangle 1026"/>
          <p:cNvSpPr>
            <a:spLocks noGrp="1" noChangeArrowheads="1"/>
          </p:cNvSpPr>
          <p:nvPr>
            <p:ph type="ctrTitle"/>
          </p:nvPr>
        </p:nvSpPr>
        <p:spPr>
          <a:xfrm>
            <a:off x="685800" y="3810000"/>
            <a:ext cx="7772400" cy="854075"/>
          </a:xfrm>
        </p:spPr>
        <p:txBody>
          <a:bodyPr/>
          <a:lstStyle>
            <a:lvl1pPr algn="ctr">
              <a:defRPr sz="5000"/>
            </a:lvl1pPr>
          </a:lstStyle>
          <a:p>
            <a:pPr lvl="0"/>
            <a:r>
              <a:rPr lang="fr-FR" altLang="en-US" noProof="0"/>
              <a:t>Modifiez le style du titre</a:t>
            </a:r>
            <a:endParaRPr lang="en-US" altLang="en-US" noProof="0" dirty="0"/>
          </a:p>
        </p:txBody>
      </p:sp>
      <p:sp>
        <p:nvSpPr>
          <p:cNvPr id="12291" name="Rectangle 1027"/>
          <p:cNvSpPr>
            <a:spLocks noGrp="1" noChangeArrowheads="1"/>
          </p:cNvSpPr>
          <p:nvPr>
            <p:ph type="subTitle" idx="1"/>
          </p:nvPr>
        </p:nvSpPr>
        <p:spPr>
          <a:xfrm>
            <a:off x="685800" y="4876800"/>
            <a:ext cx="7772400" cy="1295400"/>
          </a:xfrm>
        </p:spPr>
        <p:txBody>
          <a:bodyPr/>
          <a:lstStyle>
            <a:lvl1pPr marL="0" indent="0" algn="ctr">
              <a:buFont typeface="Wingdings" pitchFamily="2" charset="2"/>
              <a:buNone/>
              <a:defRPr sz="3200"/>
            </a:lvl1pPr>
          </a:lstStyle>
          <a:p>
            <a:pPr lvl="0"/>
            <a:r>
              <a:rPr lang="fr-FR" altLang="en-US" noProof="0"/>
              <a:t>Modifiez le style des sous-titres du masque</a:t>
            </a:r>
            <a:endParaRPr lang="en-US" altLang="en-US" noProof="0"/>
          </a:p>
        </p:txBody>
      </p:sp>
      <p:pic>
        <p:nvPicPr>
          <p:cNvPr id="12298" name="Picture 1034" descr="dynamicSky_3rdPage"/>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2947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lvl1pPr>
              <a:defRPr/>
            </a:lvl1pPr>
          </a:lstStyle>
          <a:p>
            <a:fld id="{5046A845-B130-44F8-A612-E21FE80F92AA}" type="datetime3">
              <a:rPr lang="en-US" altLang="en-US"/>
              <a:pPr/>
              <a:t>8 June 2016</a:t>
            </a:fld>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Name of Project</a:t>
            </a:r>
          </a:p>
        </p:txBody>
      </p:sp>
      <p:sp>
        <p:nvSpPr>
          <p:cNvPr id="5" name="Slide Number Placeholder 4"/>
          <p:cNvSpPr>
            <a:spLocks noGrp="1"/>
          </p:cNvSpPr>
          <p:nvPr>
            <p:ph type="sldNum" sz="quarter" idx="12"/>
          </p:nvPr>
        </p:nvSpPr>
        <p:spPr/>
        <p:txBody>
          <a:bodyPr/>
          <a:lstStyle>
            <a:lvl1pPr>
              <a:defRPr/>
            </a:lvl1pPr>
          </a:lstStyle>
          <a:p>
            <a:fld id="{BBAD159B-87F6-4DEE-9D01-BFE6443C3F84}" type="slidenum">
              <a:rPr lang="en-US" altLang="en-US"/>
              <a:pPr/>
              <a:t>‹#›</a:t>
            </a:fld>
            <a:endParaRPr lang="en-US" altLang="en-US"/>
          </a:p>
        </p:txBody>
      </p:sp>
    </p:spTree>
    <p:extLst>
      <p:ext uri="{BB962C8B-B14F-4D97-AF65-F5344CB8AC3E}">
        <p14:creationId xmlns:p14="http://schemas.microsoft.com/office/powerpoint/2010/main" val="41214043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A387F0A-6F08-4AFF-BF97-CDDC82A60E7D}" type="datetime3">
              <a:rPr lang="en-US" altLang="en-US"/>
              <a:pPr/>
              <a:t>8 June 2016</a:t>
            </a:fld>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Name of Project</a:t>
            </a:r>
          </a:p>
        </p:txBody>
      </p:sp>
      <p:sp>
        <p:nvSpPr>
          <p:cNvPr id="4" name="Slide Number Placeholder 3"/>
          <p:cNvSpPr>
            <a:spLocks noGrp="1"/>
          </p:cNvSpPr>
          <p:nvPr>
            <p:ph type="sldNum" sz="quarter" idx="12"/>
          </p:nvPr>
        </p:nvSpPr>
        <p:spPr/>
        <p:txBody>
          <a:bodyPr/>
          <a:lstStyle>
            <a:lvl1pPr>
              <a:defRPr/>
            </a:lvl1pPr>
          </a:lstStyle>
          <a:p>
            <a:fld id="{64D40B22-C916-46AE-B2BB-63D82B141D86}" type="slidenum">
              <a:rPr lang="en-US" altLang="en-US"/>
              <a:pPr/>
              <a:t>‹#›</a:t>
            </a:fld>
            <a:endParaRPr lang="en-US" altLang="en-US"/>
          </a:p>
        </p:txBody>
      </p:sp>
    </p:spTree>
    <p:extLst>
      <p:ext uri="{BB962C8B-B14F-4D97-AF65-F5344CB8AC3E}">
        <p14:creationId xmlns:p14="http://schemas.microsoft.com/office/powerpoint/2010/main" val="190432152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70 year promo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405056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type="title">
  <p:cSld name="1_Diapositive de titre">
    <p:spTree>
      <p:nvGrpSpPr>
        <p:cNvPr id="1" name=""/>
        <p:cNvGrpSpPr/>
        <p:nvPr/>
      </p:nvGrpSpPr>
      <p:grpSpPr>
        <a:xfrm>
          <a:off x="0" y="0"/>
          <a:ext cx="0" cy="0"/>
          <a:chOff x="0" y="0"/>
          <a:chExt cx="0" cy="0"/>
        </a:xfrm>
      </p:grpSpPr>
      <p:sp>
        <p:nvSpPr>
          <p:cNvPr id="3075" name="Rectangle 3"/>
          <p:cNvSpPr>
            <a:spLocks noGrp="1" noChangeArrowheads="1"/>
          </p:cNvSpPr>
          <p:nvPr>
            <p:ph type="ctrTitle"/>
          </p:nvPr>
        </p:nvSpPr>
        <p:spPr>
          <a:xfrm>
            <a:off x="2597150" y="3048000"/>
            <a:ext cx="6242050" cy="990600"/>
          </a:xfrm>
          <a:prstGeom prst="rect">
            <a:avLst/>
          </a:prstGeom>
        </p:spPr>
        <p:txBody>
          <a:bodyPr tIns="45720" anchor="b"/>
          <a:lstStyle>
            <a:lvl1pPr>
              <a:defRPr sz="4000"/>
            </a:lvl1pPr>
          </a:lstStyle>
          <a:p>
            <a:r>
              <a:rPr lang="en-GB"/>
              <a:t>Cliquez et modifiez le titre</a:t>
            </a:r>
          </a:p>
        </p:txBody>
      </p:sp>
    </p:spTree>
    <p:extLst>
      <p:ext uri="{BB962C8B-B14F-4D97-AF65-F5344CB8AC3E}">
        <p14:creationId xmlns:p14="http://schemas.microsoft.com/office/powerpoint/2010/main" val="3301130834"/>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with 70th logo">
    <p:spTree>
      <p:nvGrpSpPr>
        <p:cNvPr id="1" name=""/>
        <p:cNvGrpSpPr/>
        <p:nvPr/>
      </p:nvGrpSpPr>
      <p:grpSpPr>
        <a:xfrm>
          <a:off x="0" y="0"/>
          <a:ext cx="0" cy="0"/>
          <a:chOff x="0" y="0"/>
          <a:chExt cx="0" cy="0"/>
        </a:xfrm>
      </p:grpSpPr>
      <p:sp>
        <p:nvSpPr>
          <p:cNvPr id="12290" name="Rectangle 1026"/>
          <p:cNvSpPr>
            <a:spLocks noGrp="1" noChangeArrowheads="1"/>
          </p:cNvSpPr>
          <p:nvPr>
            <p:ph type="ctrTitle"/>
          </p:nvPr>
        </p:nvSpPr>
        <p:spPr>
          <a:xfrm>
            <a:off x="685800" y="3810000"/>
            <a:ext cx="7772400" cy="854075"/>
          </a:xfrm>
        </p:spPr>
        <p:txBody>
          <a:bodyPr/>
          <a:lstStyle>
            <a:lvl1pPr algn="ctr">
              <a:defRPr sz="5000"/>
            </a:lvl1pPr>
          </a:lstStyle>
          <a:p>
            <a:pPr lvl="0"/>
            <a:r>
              <a:rPr lang="fr-FR" altLang="en-US" noProof="0"/>
              <a:t>Modifiez le style du titre</a:t>
            </a:r>
            <a:endParaRPr lang="en-US" altLang="en-US" noProof="0" dirty="0"/>
          </a:p>
        </p:txBody>
      </p:sp>
      <p:sp>
        <p:nvSpPr>
          <p:cNvPr id="12291" name="Rectangle 1027"/>
          <p:cNvSpPr>
            <a:spLocks noGrp="1" noChangeArrowheads="1"/>
          </p:cNvSpPr>
          <p:nvPr>
            <p:ph type="subTitle" idx="1"/>
          </p:nvPr>
        </p:nvSpPr>
        <p:spPr>
          <a:xfrm>
            <a:off x="685800" y="4876800"/>
            <a:ext cx="7772400" cy="1295400"/>
          </a:xfrm>
        </p:spPr>
        <p:txBody>
          <a:bodyPr/>
          <a:lstStyle>
            <a:lvl1pPr marL="0" indent="0" algn="ctr">
              <a:buFont typeface="Wingdings" pitchFamily="2" charset="2"/>
              <a:buNone/>
              <a:defRPr sz="3200"/>
            </a:lvl1pPr>
          </a:lstStyle>
          <a:p>
            <a:pPr lvl="0"/>
            <a:r>
              <a:rPr lang="fr-FR" altLang="en-US" noProof="0"/>
              <a:t>Modifiez le style des sous-titres du masque</a:t>
            </a:r>
            <a:endParaRPr lang="en-US" altLang="en-US" noProof="0"/>
          </a:p>
        </p:txBody>
      </p:sp>
      <p:pic>
        <p:nvPicPr>
          <p:cNvPr id="12298" name="Picture 1034" descr="dynamicSky_3rdPage"/>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294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606528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Image">
    <p:spTree>
      <p:nvGrpSpPr>
        <p:cNvPr id="1" name=""/>
        <p:cNvGrpSpPr/>
        <p:nvPr/>
      </p:nvGrpSpPr>
      <p:grpSpPr>
        <a:xfrm>
          <a:off x="0" y="0"/>
          <a:ext cx="0" cy="0"/>
          <a:chOff x="0" y="0"/>
          <a:chExt cx="0" cy="0"/>
        </a:xfrm>
      </p:grpSpPr>
      <p:pic>
        <p:nvPicPr>
          <p:cNvPr id="5" name="Picture 12" descr="planeface"/>
          <p:cNvPicPr>
            <a:picLocks noChangeAspect="1" noChangeArrowheads="1"/>
          </p:cNvPicPr>
          <p:nvPr userDrawn="1"/>
        </p:nvPicPr>
        <p:blipFill>
          <a:blip r:embed="rId2">
            <a:extLst>
              <a:ext uri="{28A0092B-C50C-407E-A947-70E740481C1C}">
                <a14:useLocalDpi xmlns:a14="http://schemas.microsoft.com/office/drawing/2010/main" val="0"/>
              </a:ext>
            </a:extLst>
          </a:blip>
          <a:srcRect l="55469" t="21875" r="3308" b="13419"/>
          <a:stretch>
            <a:fillRect/>
          </a:stretch>
        </p:blipFill>
        <p:spPr bwMode="auto">
          <a:xfrm>
            <a:off x="6296025" y="3505200"/>
            <a:ext cx="2847975" cy="3352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3" descr="micrmanagemen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l="53125" t="30208" r="15625" b="48959"/>
          <a:stretch>
            <a:fillRect/>
          </a:stretch>
        </p:blipFill>
        <p:spPr bwMode="auto">
          <a:xfrm>
            <a:off x="6096000" y="3276600"/>
            <a:ext cx="990600" cy="49530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4"/>
          <p:cNvSpPr txBox="1">
            <a:spLocks noChangeArrowheads="1"/>
          </p:cNvSpPr>
          <p:nvPr userDrawn="1"/>
        </p:nvSpPr>
        <p:spPr bwMode="auto">
          <a:xfrm>
            <a:off x="304800" y="6239782"/>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2000" b="1">
                <a:solidFill>
                  <a:srgbClr val="8FC1E8"/>
                </a:solidFill>
                <a:effectLst/>
                <a:latin typeface="+mn-lt"/>
              </a:rPr>
              <a:t>To represent, lead and serve the airline industry</a:t>
            </a:r>
          </a:p>
        </p:txBody>
      </p:sp>
      <p:sp>
        <p:nvSpPr>
          <p:cNvPr id="12290" name="Rectangle 1026"/>
          <p:cNvSpPr>
            <a:spLocks noGrp="1" noChangeArrowheads="1"/>
          </p:cNvSpPr>
          <p:nvPr>
            <p:ph type="ctrTitle"/>
          </p:nvPr>
        </p:nvSpPr>
        <p:spPr>
          <a:xfrm>
            <a:off x="344715" y="3733800"/>
            <a:ext cx="7772400" cy="769441"/>
          </a:xfrm>
        </p:spPr>
        <p:txBody>
          <a:bodyPr/>
          <a:lstStyle>
            <a:lvl1pPr algn="l">
              <a:defRPr sz="4400"/>
            </a:lvl1pPr>
          </a:lstStyle>
          <a:p>
            <a:pPr lvl="0"/>
            <a:r>
              <a:rPr lang="fr-FR" altLang="en-US" noProof="0"/>
              <a:t>Modifiez le style du titre</a:t>
            </a:r>
            <a:endParaRPr lang="en-US" altLang="en-US" noProof="0" dirty="0"/>
          </a:p>
        </p:txBody>
      </p:sp>
      <p:sp>
        <p:nvSpPr>
          <p:cNvPr id="12291" name="Rectangle 1027"/>
          <p:cNvSpPr>
            <a:spLocks noGrp="1" noChangeArrowheads="1"/>
          </p:cNvSpPr>
          <p:nvPr>
            <p:ph type="subTitle" idx="1"/>
          </p:nvPr>
        </p:nvSpPr>
        <p:spPr>
          <a:xfrm>
            <a:off x="344715" y="4800600"/>
            <a:ext cx="7772400" cy="1295400"/>
          </a:xfrm>
        </p:spPr>
        <p:txBody>
          <a:bodyPr/>
          <a:lstStyle>
            <a:lvl1pPr marL="0" indent="0" algn="l">
              <a:buFont typeface="Wingdings" pitchFamily="2" charset="2"/>
              <a:buNone/>
              <a:defRPr sz="3200"/>
            </a:lvl1pPr>
          </a:lstStyle>
          <a:p>
            <a:pPr lvl="0"/>
            <a:r>
              <a:rPr lang="fr-FR" altLang="en-US" noProof="0"/>
              <a:t>Modifiez le style des sous-titres du masque</a:t>
            </a:r>
            <a:endParaRPr lang="en-US" altLang="en-US" noProof="0" dirty="0"/>
          </a:p>
        </p:txBody>
      </p:sp>
      <p:pic>
        <p:nvPicPr>
          <p:cNvPr id="12298" name="Picture 1034" descr="dynamicSky_3rdPage"/>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294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40795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with 70th logo">
    <p:spTree>
      <p:nvGrpSpPr>
        <p:cNvPr id="1" name=""/>
        <p:cNvGrpSpPr/>
        <p:nvPr/>
      </p:nvGrpSpPr>
      <p:grpSpPr>
        <a:xfrm>
          <a:off x="0" y="0"/>
          <a:ext cx="0" cy="0"/>
          <a:chOff x="0" y="0"/>
          <a:chExt cx="0" cy="0"/>
        </a:xfrm>
      </p:grpSpPr>
      <p:sp>
        <p:nvSpPr>
          <p:cNvPr id="12290" name="Rectangle 1026"/>
          <p:cNvSpPr>
            <a:spLocks noGrp="1" noChangeArrowheads="1"/>
          </p:cNvSpPr>
          <p:nvPr>
            <p:ph type="ctrTitle"/>
          </p:nvPr>
        </p:nvSpPr>
        <p:spPr>
          <a:xfrm>
            <a:off x="344715" y="3733800"/>
            <a:ext cx="7772400" cy="769441"/>
          </a:xfrm>
        </p:spPr>
        <p:txBody>
          <a:bodyPr/>
          <a:lstStyle>
            <a:lvl1pPr algn="l">
              <a:defRPr sz="4400"/>
            </a:lvl1pPr>
          </a:lstStyle>
          <a:p>
            <a:pPr lvl="0"/>
            <a:r>
              <a:rPr lang="fr-FR" altLang="en-US" noProof="0"/>
              <a:t>Modifiez le style du titre</a:t>
            </a:r>
            <a:endParaRPr lang="en-US" altLang="en-US" noProof="0" dirty="0"/>
          </a:p>
        </p:txBody>
      </p:sp>
      <p:sp>
        <p:nvSpPr>
          <p:cNvPr id="12291" name="Rectangle 1027"/>
          <p:cNvSpPr>
            <a:spLocks noGrp="1" noChangeArrowheads="1"/>
          </p:cNvSpPr>
          <p:nvPr>
            <p:ph type="subTitle" idx="1"/>
          </p:nvPr>
        </p:nvSpPr>
        <p:spPr>
          <a:xfrm>
            <a:off x="344715" y="4800600"/>
            <a:ext cx="7772400" cy="1295400"/>
          </a:xfrm>
        </p:spPr>
        <p:txBody>
          <a:bodyPr/>
          <a:lstStyle>
            <a:lvl1pPr marL="0" indent="0" algn="l">
              <a:buFont typeface="Wingdings" pitchFamily="2" charset="2"/>
              <a:buNone/>
              <a:defRPr sz="3200"/>
            </a:lvl1pPr>
          </a:lstStyle>
          <a:p>
            <a:pPr lvl="0"/>
            <a:r>
              <a:rPr lang="fr-FR" altLang="en-US" noProof="0"/>
              <a:t>Modifiez le style des sous-titres du masque</a:t>
            </a:r>
            <a:endParaRPr lang="en-US" altLang="en-US" noProof="0" dirty="0"/>
          </a:p>
        </p:txBody>
      </p:sp>
      <p:pic>
        <p:nvPicPr>
          <p:cNvPr id="12298" name="Picture 1034" descr="dynamicSky_3rdPage"/>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0" y="0"/>
            <a:ext cx="9144000" cy="2947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08575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fld id="{4D5E0DB0-A3F3-46F1-ACC0-40F288B89D43}" type="datetime3">
              <a:rPr lang="en-US" altLang="en-US"/>
              <a:pPr/>
              <a:t>8 June 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Name of Project</a:t>
            </a:r>
          </a:p>
        </p:txBody>
      </p:sp>
      <p:sp>
        <p:nvSpPr>
          <p:cNvPr id="6" name="Slide Number Placeholder 5"/>
          <p:cNvSpPr>
            <a:spLocks noGrp="1"/>
          </p:cNvSpPr>
          <p:nvPr>
            <p:ph type="sldNum" sz="quarter" idx="12"/>
          </p:nvPr>
        </p:nvSpPr>
        <p:spPr/>
        <p:txBody>
          <a:bodyPr/>
          <a:lstStyle>
            <a:lvl1pPr>
              <a:defRPr/>
            </a:lvl1pPr>
          </a:lstStyle>
          <a:p>
            <a:fld id="{D6F0CD7C-9CDE-4D84-8971-6C80F7FD074A}" type="slidenum">
              <a:rPr lang="en-US" altLang="en-US"/>
              <a:pPr/>
              <a:t>‹#›</a:t>
            </a:fld>
            <a:endParaRPr lang="en-US" altLang="en-US"/>
          </a:p>
        </p:txBody>
      </p:sp>
    </p:spTree>
    <p:extLst>
      <p:ext uri="{BB962C8B-B14F-4D97-AF65-F5344CB8AC3E}">
        <p14:creationId xmlns:p14="http://schemas.microsoft.com/office/powerpoint/2010/main" val="385143643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Content Slide with 70th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lvl1pPr>
              <a:defRPr/>
            </a:lvl1pPr>
          </a:lstStyle>
          <a:p>
            <a:fld id="{4D5E0DB0-A3F3-46F1-ACC0-40F288B89D43}" type="datetime3">
              <a:rPr lang="en-US" altLang="en-US"/>
              <a:pPr/>
              <a:t>8 June 2016</a:t>
            </a:fld>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Name of Project</a:t>
            </a:r>
          </a:p>
        </p:txBody>
      </p:sp>
      <p:sp>
        <p:nvSpPr>
          <p:cNvPr id="6" name="Slide Number Placeholder 5"/>
          <p:cNvSpPr>
            <a:spLocks noGrp="1"/>
          </p:cNvSpPr>
          <p:nvPr>
            <p:ph type="sldNum" sz="quarter" idx="12"/>
          </p:nvPr>
        </p:nvSpPr>
        <p:spPr/>
        <p:txBody>
          <a:bodyPr/>
          <a:lstStyle>
            <a:lvl1pPr>
              <a:defRPr/>
            </a:lvl1pPr>
          </a:lstStyle>
          <a:p>
            <a:fld id="{D6F0CD7C-9CDE-4D84-8971-6C80F7FD074A}" type="slidenum">
              <a:rPr lang="en-US" altLang="en-US"/>
              <a:pPr/>
              <a:t>‹#›</a:t>
            </a:fld>
            <a:endParaRPr lang="en-US" altLang="en-US"/>
          </a:p>
        </p:txBody>
      </p:sp>
    </p:spTree>
    <p:extLst>
      <p:ext uri="{BB962C8B-B14F-4D97-AF65-F5344CB8AC3E}">
        <p14:creationId xmlns:p14="http://schemas.microsoft.com/office/powerpoint/2010/main" val="8645032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ntent Slide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641350"/>
          </a:xfrm>
        </p:spPr>
        <p:txBody>
          <a:bodyPr/>
          <a:lstStyle/>
          <a:p>
            <a:r>
              <a:rPr lang="fr-FR"/>
              <a:t>Modifiez le style du titre</a:t>
            </a:r>
            <a:endParaRPr lang="en-US" dirty="0"/>
          </a:p>
        </p:txBody>
      </p:sp>
      <p:sp>
        <p:nvSpPr>
          <p:cNvPr id="3" name="Content Placeholder 2"/>
          <p:cNvSpPr>
            <a:spLocks noGrp="1"/>
          </p:cNvSpPr>
          <p:nvPr>
            <p:ph idx="1"/>
          </p:nvPr>
        </p:nvSpPr>
        <p:spPr>
          <a:xfrm>
            <a:off x="457200" y="1094656"/>
            <a:ext cx="8229600" cy="5070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lvl1pPr>
              <a:defRPr/>
            </a:lvl1pPr>
          </a:lstStyle>
          <a:p>
            <a:fld id="{D6F0CD7C-9CDE-4D84-8971-6C80F7FD074A}" type="slidenum">
              <a:rPr lang="en-US" altLang="en-US"/>
              <a:pPr/>
              <a:t>‹#›</a:t>
            </a:fld>
            <a:endParaRPr lang="en-US" altLang="en-US"/>
          </a:p>
        </p:txBody>
      </p:sp>
    </p:spTree>
    <p:extLst>
      <p:ext uri="{BB962C8B-B14F-4D97-AF65-F5344CB8AC3E}">
        <p14:creationId xmlns:p14="http://schemas.microsoft.com/office/powerpoint/2010/main" val="30991953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Content Slide with no Background and 70th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641350"/>
          </a:xfrm>
        </p:spPr>
        <p:txBody>
          <a:bodyPr/>
          <a:lstStyle/>
          <a:p>
            <a:r>
              <a:rPr lang="fr-FR"/>
              <a:t>Modifiez le style du titre</a:t>
            </a:r>
            <a:endParaRPr lang="en-US" dirty="0"/>
          </a:p>
        </p:txBody>
      </p:sp>
      <p:sp>
        <p:nvSpPr>
          <p:cNvPr id="3" name="Content Placeholder 2"/>
          <p:cNvSpPr>
            <a:spLocks noGrp="1"/>
          </p:cNvSpPr>
          <p:nvPr>
            <p:ph idx="1"/>
          </p:nvPr>
        </p:nvSpPr>
        <p:spPr>
          <a:xfrm>
            <a:off x="457200" y="1094656"/>
            <a:ext cx="8229600" cy="507064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6" name="Slide Number Placeholder 5"/>
          <p:cNvSpPr>
            <a:spLocks noGrp="1"/>
          </p:cNvSpPr>
          <p:nvPr>
            <p:ph type="sldNum" sz="quarter" idx="12"/>
          </p:nvPr>
        </p:nvSpPr>
        <p:spPr/>
        <p:txBody>
          <a:bodyPr/>
          <a:lstStyle>
            <a:lvl1pPr>
              <a:defRPr/>
            </a:lvl1pPr>
          </a:lstStyle>
          <a:p>
            <a:fld id="{D6F0CD7C-9CDE-4D84-8971-6C80F7FD074A}" type="slidenum">
              <a:rPr lang="en-US" altLang="en-US"/>
              <a:pPr/>
              <a:t>‹#›</a:t>
            </a:fld>
            <a:endParaRPr lang="en-US" altLang="en-US"/>
          </a:p>
        </p:txBody>
      </p:sp>
    </p:spTree>
    <p:extLst>
      <p:ext uri="{BB962C8B-B14F-4D97-AF65-F5344CB8AC3E}">
        <p14:creationId xmlns:p14="http://schemas.microsoft.com/office/powerpoint/2010/main" val="365097800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24384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Content Placeholder 3"/>
          <p:cNvSpPr>
            <a:spLocks noGrp="1"/>
          </p:cNvSpPr>
          <p:nvPr>
            <p:ph sz="half" idx="2"/>
          </p:nvPr>
        </p:nvSpPr>
        <p:spPr>
          <a:xfrm>
            <a:off x="4648200" y="24384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Date Placeholder 4"/>
          <p:cNvSpPr>
            <a:spLocks noGrp="1"/>
          </p:cNvSpPr>
          <p:nvPr>
            <p:ph type="dt" sz="half" idx="10"/>
          </p:nvPr>
        </p:nvSpPr>
        <p:spPr/>
        <p:txBody>
          <a:bodyPr/>
          <a:lstStyle>
            <a:lvl1pPr>
              <a:defRPr/>
            </a:lvl1pPr>
          </a:lstStyle>
          <a:p>
            <a:fld id="{B9DFC3D6-7AE3-459C-9668-D471A23C48F8}" type="datetime3">
              <a:rPr lang="en-US" altLang="en-US"/>
              <a:pPr/>
              <a:t>8 June 2016</a:t>
            </a:fld>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Name of Project</a:t>
            </a:r>
          </a:p>
        </p:txBody>
      </p:sp>
      <p:sp>
        <p:nvSpPr>
          <p:cNvPr id="7" name="Slide Number Placeholder 6"/>
          <p:cNvSpPr>
            <a:spLocks noGrp="1"/>
          </p:cNvSpPr>
          <p:nvPr>
            <p:ph type="sldNum" sz="quarter" idx="12"/>
          </p:nvPr>
        </p:nvSpPr>
        <p:spPr/>
        <p:txBody>
          <a:bodyPr/>
          <a:lstStyle>
            <a:lvl1pPr>
              <a:defRPr/>
            </a:lvl1pPr>
          </a:lstStyle>
          <a:p>
            <a:fld id="{79E4B520-C940-473B-A1E1-B38939BA9181}" type="slidenum">
              <a:rPr lang="en-US" altLang="en-US"/>
              <a:pPr/>
              <a:t>‹#›</a:t>
            </a:fld>
            <a:endParaRPr lang="en-US" altLang="en-US"/>
          </a:p>
        </p:txBody>
      </p:sp>
    </p:spTree>
    <p:extLst>
      <p:ext uri="{BB962C8B-B14F-4D97-AF65-F5344CB8AC3E}">
        <p14:creationId xmlns:p14="http://schemas.microsoft.com/office/powerpoint/2010/main" val="238572622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6764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fr-FR" altLang="en-US"/>
              <a:t>Modifiez le style du titre</a:t>
            </a:r>
            <a:endParaRPr lang="en-US" altLang="en-US"/>
          </a:p>
        </p:txBody>
      </p:sp>
      <p:sp>
        <p:nvSpPr>
          <p:cNvPr id="1027" name="Rectangle 3"/>
          <p:cNvSpPr>
            <a:spLocks noGrp="1" noChangeArrowheads="1"/>
          </p:cNvSpPr>
          <p:nvPr>
            <p:ph type="body" idx="1"/>
          </p:nvPr>
        </p:nvSpPr>
        <p:spPr bwMode="auto">
          <a:xfrm>
            <a:off x="457200" y="2438400"/>
            <a:ext cx="82296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en-US"/>
              <a:t>Modifiez les styles du texte du masque</a:t>
            </a:r>
          </a:p>
          <a:p>
            <a:pPr lvl="1"/>
            <a:r>
              <a:rPr lang="fr-FR" altLang="en-US"/>
              <a:t>Deuxième niveau</a:t>
            </a:r>
          </a:p>
          <a:p>
            <a:pPr lvl="2"/>
            <a:r>
              <a:rPr lang="fr-FR" altLang="en-US"/>
              <a:t>Troisième niveau</a:t>
            </a:r>
          </a:p>
          <a:p>
            <a:pPr lvl="3"/>
            <a:r>
              <a:rPr lang="fr-FR" altLang="en-US"/>
              <a:t>Quatrième niveau</a:t>
            </a:r>
          </a:p>
          <a:p>
            <a:pPr lvl="4"/>
            <a:r>
              <a:rPr lang="fr-FR" altLang="en-US"/>
              <a:t>Cinquième niveau</a:t>
            </a:r>
            <a:endParaRPr lang="en-US" altLang="en-US"/>
          </a:p>
        </p:txBody>
      </p:sp>
      <p:sp>
        <p:nvSpPr>
          <p:cNvPr id="1028" name="Rectangle 4"/>
          <p:cNvSpPr>
            <a:spLocks noGrp="1" noChangeArrowheads="1"/>
          </p:cNvSpPr>
          <p:nvPr>
            <p:ph type="dt" sz="half" idx="2"/>
          </p:nvPr>
        </p:nvSpPr>
        <p:spPr bwMode="auto">
          <a:xfrm>
            <a:off x="5867400" y="6512768"/>
            <a:ext cx="3048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tx2"/>
                </a:solidFill>
                <a:latin typeface="+mn-lt"/>
              </a:defRPr>
            </a:lvl1pPr>
          </a:lstStyle>
          <a:p>
            <a:fld id="{073F73F9-9814-451F-80A2-5152E7A7271E}" type="datetime3">
              <a:rPr lang="en-US" altLang="en-US"/>
              <a:pPr/>
              <a:t>8 June 2016</a:t>
            </a:fld>
            <a:endParaRPr lang="en-US" altLang="en-US"/>
          </a:p>
        </p:txBody>
      </p:sp>
      <p:sp>
        <p:nvSpPr>
          <p:cNvPr id="1029" name="Rectangle 5"/>
          <p:cNvSpPr>
            <a:spLocks noGrp="1" noChangeArrowheads="1"/>
          </p:cNvSpPr>
          <p:nvPr>
            <p:ph type="ftr" sz="quarter" idx="3"/>
          </p:nvPr>
        </p:nvSpPr>
        <p:spPr bwMode="auto">
          <a:xfrm>
            <a:off x="152400" y="6512768"/>
            <a:ext cx="3124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tx2"/>
                </a:solidFill>
                <a:latin typeface="+mn-lt"/>
              </a:defRPr>
            </a:lvl1pPr>
          </a:lstStyle>
          <a:p>
            <a:r>
              <a:rPr lang="en-US" altLang="en-US" dirty="0"/>
              <a:t>Name of Project</a:t>
            </a:r>
          </a:p>
        </p:txBody>
      </p:sp>
      <p:sp>
        <p:nvSpPr>
          <p:cNvPr id="1030" name="Rectangle 6"/>
          <p:cNvSpPr>
            <a:spLocks noGrp="1" noChangeArrowheads="1"/>
          </p:cNvSpPr>
          <p:nvPr>
            <p:ph type="sldNum" sz="quarter" idx="4"/>
          </p:nvPr>
        </p:nvSpPr>
        <p:spPr bwMode="auto">
          <a:xfrm>
            <a:off x="3962400" y="6512768"/>
            <a:ext cx="1219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solidFill>
                  <a:schemeClr val="tx2"/>
                </a:solidFill>
                <a:latin typeface="+mn-lt"/>
              </a:defRPr>
            </a:lvl1pPr>
          </a:lstStyle>
          <a:p>
            <a:fld id="{E08952FC-7EAA-4822-95F1-8734ADE0E30E}" type="slidenum">
              <a:rPr lang="en-US" altLang="en-US"/>
              <a:pPr/>
              <a:t>‹#›</a:t>
            </a:fld>
            <a:endParaRPr lang="en-US" altLang="en-US"/>
          </a:p>
        </p:txBody>
      </p:sp>
      <p:pic>
        <p:nvPicPr>
          <p:cNvPr id="1032" name="Picture 8" descr="dynamicSky_5thPage"/>
          <p:cNvPicPr>
            <a:picLocks noChangeAspect="1" noChangeArrowheads="1"/>
          </p:cNvPicPr>
          <p:nvPr/>
        </p:nvPicPr>
        <p:blipFill>
          <a:blip r:embed="rId15" cstate="print">
            <a:extLst>
              <a:ext uri="{BEBA8EAE-BF5A-486C-A8C5-ECC9F3942E4B}">
                <a14:imgProps xmlns:a14="http://schemas.microsoft.com/office/drawing/2010/main">
                  <a14:imgLayer r:embed="rId16">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0" y="0"/>
            <a:ext cx="9144000" cy="1355725"/>
          </a:xfrm>
          <a:prstGeom prst="rect">
            <a:avLst/>
          </a:prstGeom>
          <a:noFill/>
          <a:extLst>
            <a:ext uri="{909E8E84-426E-40DD-AFC4-6F175D3DCCD1}">
              <a14:hiddenFill xmlns:a14="http://schemas.microsoft.com/office/drawing/2010/main">
                <a:solidFill>
                  <a:srgbClr val="FFFFFF"/>
                </a:solidFill>
              </a14:hiddenFill>
            </a:ext>
          </a:extLst>
        </p:spPr>
      </p:pic>
      <p:sp>
        <p:nvSpPr>
          <p:cNvPr id="1033" name="Line 9"/>
          <p:cNvSpPr>
            <a:spLocks noChangeShapeType="1"/>
          </p:cNvSpPr>
          <p:nvPr/>
        </p:nvSpPr>
        <p:spPr bwMode="auto">
          <a:xfrm>
            <a:off x="0" y="6400800"/>
            <a:ext cx="9144000" cy="0"/>
          </a:xfrm>
          <a:prstGeom prst="line">
            <a:avLst/>
          </a:prstGeom>
          <a:noFill/>
          <a:ln w="19050">
            <a:solidFill>
              <a:srgbClr val="0075BD"/>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64" r:id="rId2"/>
    <p:sldLayoutId id="2147483662" r:id="rId3"/>
    <p:sldLayoutId id="2147483663" r:id="rId4"/>
    <p:sldLayoutId id="2147483651" r:id="rId5"/>
    <p:sldLayoutId id="2147483665" r:id="rId6"/>
    <p:sldLayoutId id="2147483661" r:id="rId7"/>
    <p:sldLayoutId id="2147483666" r:id="rId8"/>
    <p:sldLayoutId id="2147483653" r:id="rId9"/>
    <p:sldLayoutId id="2147483655" r:id="rId10"/>
    <p:sldLayoutId id="2147483656" r:id="rId11"/>
    <p:sldLayoutId id="2147483667" r:id="rId12"/>
    <p:sldLayoutId id="2147483669" r:id="rId13"/>
  </p:sldLayoutIdLst>
  <p:transition>
    <p:fade/>
  </p:transition>
  <p:hf hdr="0"/>
  <p:txStyles>
    <p:titleStyle>
      <a:lvl1pPr algn="l" rtl="0" eaLnBrk="1" fontAlgn="base" hangingPunct="1">
        <a:spcBef>
          <a:spcPct val="0"/>
        </a:spcBef>
        <a:spcAft>
          <a:spcPct val="0"/>
        </a:spcAft>
        <a:defRPr sz="3600">
          <a:solidFill>
            <a:schemeClr val="tx1"/>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SzPct val="85000"/>
        <a:buFont typeface="Wingdings" pitchFamily="2" charset="2"/>
        <a:buChar char="ä"/>
        <a:defRPr sz="2400">
          <a:solidFill>
            <a:schemeClr val="tx2"/>
          </a:solidFill>
          <a:latin typeface="+mn-lt"/>
          <a:ea typeface="+mn-ea"/>
          <a:cs typeface="+mn-cs"/>
        </a:defRPr>
      </a:lvl1pPr>
      <a:lvl2pPr marL="742950" indent="-28575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2pPr>
      <a:lvl3pPr marL="11430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3pPr>
      <a:lvl4pPr marL="16002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4pPr>
      <a:lvl5pPr marL="20574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5pPr>
      <a:lvl6pPr marL="25146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ä"/>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685800" y="3284984"/>
            <a:ext cx="7772400" cy="646331"/>
          </a:xfrm>
        </p:spPr>
        <p:txBody>
          <a:bodyPr/>
          <a:lstStyle/>
          <a:p>
            <a:r>
              <a:rPr lang="en-US" sz="3600" dirty="0">
                <a:solidFill>
                  <a:srgbClr val="000099"/>
                </a:solidFill>
                <a:latin typeface="Arial" panose="020B0604020202020204" pitchFamily="34" charset="0"/>
                <a:cs typeface="Arial" panose="020B0604020202020204" pitchFamily="34" charset="0"/>
              </a:rPr>
              <a:t>Managing Airline Safety Nets</a:t>
            </a:r>
            <a:endParaRPr lang="en-US" sz="3600" i="1" dirty="0">
              <a:solidFill>
                <a:srgbClr val="000099"/>
              </a:solidFill>
              <a:latin typeface="Arial" panose="020B0604020202020204" pitchFamily="34" charset="0"/>
              <a:cs typeface="Arial" panose="020B0604020202020204" pitchFamily="34" charset="0"/>
            </a:endParaRPr>
          </a:p>
        </p:txBody>
      </p:sp>
      <p:sp>
        <p:nvSpPr>
          <p:cNvPr id="3" name="Rectangle 3"/>
          <p:cNvSpPr>
            <a:spLocks noGrp="1" noChangeArrowheads="1"/>
          </p:cNvSpPr>
          <p:nvPr>
            <p:ph type="subTitle" idx="1"/>
          </p:nvPr>
        </p:nvSpPr>
        <p:spPr>
          <a:xfrm>
            <a:off x="685800" y="4077072"/>
            <a:ext cx="7772400" cy="1872208"/>
          </a:xfrm>
        </p:spPr>
        <p:txBody>
          <a:bodyPr/>
          <a:lstStyle/>
          <a:p>
            <a:r>
              <a:rPr lang="en-US" sz="2000" dirty="0"/>
              <a:t>Capt. </a:t>
            </a:r>
            <a:r>
              <a:rPr lang="en-US" sz="2000" dirty="0">
                <a:solidFill>
                  <a:srgbClr val="0070C0"/>
                </a:solidFill>
              </a:rPr>
              <a:t>Bertrand</a:t>
            </a:r>
            <a:r>
              <a:rPr lang="en-US" sz="2000" dirty="0"/>
              <a:t> de Courville</a:t>
            </a:r>
          </a:p>
          <a:p>
            <a:r>
              <a:rPr lang="en-US" sz="2000" dirty="0"/>
              <a:t>Capt. </a:t>
            </a:r>
            <a:r>
              <a:rPr lang="en-US" sz="2000" dirty="0" err="1"/>
              <a:t>Mattias</a:t>
            </a:r>
            <a:r>
              <a:rPr lang="en-US" sz="2000" dirty="0"/>
              <a:t> </a:t>
            </a:r>
            <a:r>
              <a:rPr lang="en-US" sz="2000" dirty="0" smtClean="0"/>
              <a:t>Pak (</a:t>
            </a:r>
            <a:r>
              <a:rPr lang="en-US" sz="2000" dirty="0" err="1" smtClean="0"/>
              <a:t>Cargolux</a:t>
            </a:r>
            <a:r>
              <a:rPr lang="en-US" sz="2000" smtClean="0"/>
              <a:t>)</a:t>
            </a:r>
            <a:endParaRPr lang="en-US" sz="2000" dirty="0"/>
          </a:p>
          <a:p>
            <a:endParaRPr lang="en-US" sz="2000" dirty="0"/>
          </a:p>
          <a:p>
            <a:r>
              <a:rPr lang="en-US" sz="2000" dirty="0"/>
              <a:t>4</a:t>
            </a:r>
            <a:r>
              <a:rPr lang="en-US" sz="2000" baseline="30000" dirty="0"/>
              <a:t>th</a:t>
            </a:r>
            <a:r>
              <a:rPr lang="en-US" sz="2000" dirty="0"/>
              <a:t> Annual Safety Forum</a:t>
            </a:r>
          </a:p>
          <a:p>
            <a:r>
              <a:rPr lang="en-US" sz="2000" dirty="0"/>
              <a:t>Brussels, EUROCONTROL, 7 - 8 June 2016</a:t>
            </a:r>
            <a:endParaRPr lang="en-US" altLang="en-US" sz="2000" dirty="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152400" y="3352800"/>
            <a:ext cx="8877300" cy="2076450"/>
          </a:xfrm>
          <a:prstGeom prst="rect">
            <a:avLst/>
          </a:prstGeom>
          <a:noFill/>
          <a:ln>
            <a:noFill/>
          </a:ln>
          <a:effectLst/>
          <a:extLst>
            <a:ext uri="{909E8E84-426E-40DD-AFC4-6F175D3DCCD1}">
              <a14:hiddenFill xmlns:a14="http://schemas.microsoft.com/office/drawing/2010/main">
                <a:solidFill>
                  <a:srgbClr val="F00847"/>
                </a:solidFill>
              </a14:hiddenFill>
            </a:ext>
            <a:ext uri="{91240B29-F687-4F45-9708-019B960494DF}">
              <a14:hiddenLine xmlns:a14="http://schemas.microsoft.com/office/drawing/2010/main" w="9525" algn="in">
                <a:solidFill>
                  <a:srgbClr val="00305B"/>
                </a:solidFill>
                <a:miter lim="800000"/>
                <a:headEnd/>
                <a:tailEnd/>
              </a14:hiddenLine>
            </a:ext>
            <a:ext uri="{AF507438-7753-43E0-B8FC-AC1667EBCBE1}">
              <a14:hiddenEffects xmlns:a14="http://schemas.microsoft.com/office/drawing/2010/main">
                <a:effectLst>
                  <a:outerShdw dist="35921" dir="2700000" algn="ctr" rotWithShape="0">
                    <a:srgbClr val="A1BC00"/>
                  </a:outerShdw>
                </a:effectLst>
              </a14:hiddenEffects>
            </a:ext>
          </a:extLst>
        </p:spPr>
        <p:txBody>
          <a:bodyPr lIns="36576" tIns="36576" rIns="36576" bIns="36576"/>
          <a:lstStyle>
            <a:lvl1pPr>
              <a:spcBef>
                <a:spcPct val="20000"/>
              </a:spcBef>
              <a:buClr>
                <a:schemeClr val="tx1"/>
              </a:buClr>
              <a:buSzPct val="85000"/>
              <a:buFont typeface="Wingdings" panose="05000000000000000000" pitchFamily="2" charset="2"/>
              <a:buChar char="ä"/>
              <a:defRPr sz="2400">
                <a:solidFill>
                  <a:schemeClr val="tx2"/>
                </a:solidFill>
                <a:latin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9pPr>
          </a:lstStyle>
          <a:p>
            <a:pPr algn="ctr" eaLnBrk="1" hangingPunct="1">
              <a:spcBef>
                <a:spcPct val="0"/>
              </a:spcBef>
              <a:buClrTx/>
              <a:buSzTx/>
              <a:buFontTx/>
              <a:buNone/>
            </a:pPr>
            <a:r>
              <a:rPr lang="fr-FR" altLang="en-US" sz="5000" noProof="1">
                <a:solidFill>
                  <a:srgbClr val="00305B"/>
                </a:solidFill>
                <a:cs typeface="Arial" panose="020B0604020202020204" pitchFamily="34" charset="0"/>
              </a:rPr>
              <a:t>  STEADES Analysis</a:t>
            </a:r>
          </a:p>
          <a:p>
            <a:pPr algn="ctr" eaLnBrk="1" hangingPunct="1">
              <a:spcBef>
                <a:spcPct val="0"/>
              </a:spcBef>
              <a:buClrTx/>
              <a:buSzTx/>
              <a:buFontTx/>
              <a:buNone/>
            </a:pPr>
            <a:r>
              <a:rPr lang="en-US" altLang="en-US" sz="3200" i="1" dirty="0">
                <a:solidFill>
                  <a:srgbClr val="231F20"/>
                </a:solidFill>
                <a:cs typeface="Arial" panose="020B0604020202020204" pitchFamily="34" charset="0"/>
              </a:rPr>
              <a:t>(Extracts)</a:t>
            </a:r>
          </a:p>
          <a:p>
            <a:pPr algn="ctr" eaLnBrk="1" hangingPunct="1">
              <a:spcBef>
                <a:spcPct val="0"/>
              </a:spcBef>
              <a:buClrTx/>
              <a:buSzTx/>
              <a:buFontTx/>
              <a:buNone/>
            </a:pPr>
            <a:endParaRPr lang="en-US" altLang="en-US" sz="1800" b="1" dirty="0">
              <a:solidFill>
                <a:srgbClr val="231F20"/>
              </a:solidFill>
              <a:cs typeface="Arial" panose="020B0604020202020204" pitchFamily="34" charset="0"/>
            </a:endParaRPr>
          </a:p>
          <a:p>
            <a:pPr algn="ctr" eaLnBrk="1" hangingPunct="1">
              <a:spcBef>
                <a:spcPct val="0"/>
              </a:spcBef>
              <a:buClrTx/>
              <a:buSzTx/>
              <a:buFontTx/>
              <a:buNone/>
            </a:pPr>
            <a:r>
              <a:rPr lang="en-US" altLang="en-US" sz="3600" b="1" dirty="0">
                <a:solidFill>
                  <a:srgbClr val="E5176E"/>
                </a:solidFill>
                <a:cs typeface="Arial" panose="020B0604020202020204" pitchFamily="34" charset="0"/>
              </a:rPr>
              <a:t>Runway Safety Nets</a:t>
            </a:r>
          </a:p>
        </p:txBody>
      </p:sp>
      <p:sp>
        <p:nvSpPr>
          <p:cNvPr id="5123" name="Text Box 8"/>
          <p:cNvSpPr txBox="1">
            <a:spLocks noChangeArrowheads="1"/>
          </p:cNvSpPr>
          <p:nvPr/>
        </p:nvSpPr>
        <p:spPr bwMode="auto">
          <a:xfrm>
            <a:off x="6477000" y="5581650"/>
            <a:ext cx="2865438" cy="685800"/>
          </a:xfrm>
          <a:prstGeom prst="rect">
            <a:avLst/>
          </a:prstGeom>
          <a:noFill/>
          <a:ln>
            <a:noFill/>
          </a:ln>
          <a:effectLst/>
          <a:extLst>
            <a:ext uri="{909E8E84-426E-40DD-AFC4-6F175D3DCCD1}">
              <a14:hiddenFill xmlns:a14="http://schemas.microsoft.com/office/drawing/2010/main">
                <a:solidFill>
                  <a:srgbClr val="F00847"/>
                </a:solidFill>
              </a14:hiddenFill>
            </a:ext>
            <a:ext uri="{91240B29-F687-4F45-9708-019B960494DF}">
              <a14:hiddenLine xmlns:a14="http://schemas.microsoft.com/office/drawing/2010/main" w="9525" algn="in">
                <a:solidFill>
                  <a:srgbClr val="00305B"/>
                </a:solidFill>
                <a:miter lim="800000"/>
                <a:headEnd/>
                <a:tailEnd/>
              </a14:hiddenLine>
            </a:ext>
            <a:ext uri="{AF507438-7753-43E0-B8FC-AC1667EBCBE1}">
              <a14:hiddenEffects xmlns:a14="http://schemas.microsoft.com/office/drawing/2010/main">
                <a:effectLst>
                  <a:outerShdw dist="35921" dir="2700000" algn="ctr" rotWithShape="0">
                    <a:srgbClr val="A1BC00"/>
                  </a:outerShdw>
                </a:effectLst>
              </a14:hiddenEffects>
            </a:ext>
          </a:extLst>
        </p:spPr>
        <p:txBody>
          <a:bodyPr lIns="36576" tIns="36576" rIns="36576" bIns="36576"/>
          <a:lstStyle>
            <a:lvl1pPr>
              <a:spcBef>
                <a:spcPct val="20000"/>
              </a:spcBef>
              <a:buClr>
                <a:schemeClr val="tx1"/>
              </a:buClr>
              <a:buSzPct val="85000"/>
              <a:buFont typeface="Wingdings" panose="05000000000000000000" pitchFamily="2" charset="2"/>
              <a:buChar char="ä"/>
              <a:defRPr sz="2400">
                <a:solidFill>
                  <a:schemeClr val="tx2"/>
                </a:solidFill>
                <a:latin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9pPr>
          </a:lstStyle>
          <a:p>
            <a:pPr eaLnBrk="1" hangingPunct="1">
              <a:spcBef>
                <a:spcPct val="0"/>
              </a:spcBef>
              <a:buClrTx/>
              <a:buSzTx/>
              <a:buFontTx/>
              <a:buNone/>
            </a:pPr>
            <a:r>
              <a:rPr lang="en-US" altLang="en-US" sz="4800" b="1">
                <a:solidFill>
                  <a:srgbClr val="BDCF1B"/>
                </a:solidFill>
                <a:latin typeface="Arial Narrow" panose="020B0606020202030204" pitchFamily="34" charset="0"/>
              </a:rPr>
              <a:t> May 2016</a:t>
            </a:r>
            <a:endParaRPr lang="en-US" altLang="en-US">
              <a:solidFill>
                <a:srgbClr val="BDCF1B"/>
              </a:solidFill>
              <a:latin typeface="Arial Narrow" panose="020B0606020202030204" pitchFamily="34" charset="0"/>
            </a:endParaRPr>
          </a:p>
        </p:txBody>
      </p:sp>
      <p:pic>
        <p:nvPicPr>
          <p:cNvPr id="512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48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3400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353044"/>
            <a:ext cx="8229600" cy="1340842"/>
          </a:xfrm>
        </p:spPr>
        <p:txBody>
          <a:bodyPr/>
          <a:lstStyle/>
          <a:p>
            <a:r>
              <a:rPr lang="en-US" altLang="en-US" sz="3200" dirty="0"/>
              <a:t>Runway Safety Nets</a:t>
            </a:r>
            <a:br>
              <a:rPr lang="en-US" altLang="en-US" sz="3200" dirty="0"/>
            </a:br>
            <a:r>
              <a:rPr lang="en-US" altLang="en-US" sz="3200" dirty="0"/>
              <a:t> – </a:t>
            </a:r>
            <a:r>
              <a:rPr lang="en-US" altLang="en-US" sz="3200" dirty="0">
                <a:solidFill>
                  <a:srgbClr val="0075BD"/>
                </a:solidFill>
              </a:rPr>
              <a:t>Warning Accuracy (perceived)</a:t>
            </a:r>
            <a:endParaRPr lang="en-US" altLang="en-US" sz="3200" dirty="0"/>
          </a:p>
        </p:txBody>
      </p:sp>
      <p:sp>
        <p:nvSpPr>
          <p:cNvPr id="17411" name="Content Placeholder 2"/>
          <p:cNvSpPr>
            <a:spLocks noGrp="1"/>
          </p:cNvSpPr>
          <p:nvPr>
            <p:ph idx="1"/>
          </p:nvPr>
        </p:nvSpPr>
        <p:spPr>
          <a:xfrm>
            <a:off x="6324600" y="3048000"/>
            <a:ext cx="2514600" cy="2971800"/>
          </a:xfrm>
        </p:spPr>
        <p:txBody>
          <a:bodyPr/>
          <a:lstStyle/>
          <a:p>
            <a:r>
              <a:rPr lang="en-US" altLang="en-US" sz="1800" dirty="0"/>
              <a:t>82% (284) of reports had information in the summary regarding the </a:t>
            </a:r>
            <a:r>
              <a:rPr lang="en-US" altLang="en-US" sz="1800" b="1" dirty="0"/>
              <a:t>perceived</a:t>
            </a:r>
            <a:r>
              <a:rPr lang="en-US" altLang="en-US" sz="1800" dirty="0"/>
              <a:t> accuracy of the warning.</a:t>
            </a:r>
          </a:p>
          <a:p>
            <a:endParaRPr lang="en-US" altLang="en-US" sz="1800" dirty="0"/>
          </a:p>
        </p:txBody>
      </p:sp>
      <p:sp>
        <p:nvSpPr>
          <p:cNvPr id="4" name="Footer Placeholder 3"/>
          <p:cNvSpPr>
            <a:spLocks noGrp="1"/>
          </p:cNvSpPr>
          <p:nvPr>
            <p:ph type="ftr" sz="quarter" idx="11"/>
          </p:nvPr>
        </p:nvSpPr>
        <p:spPr/>
        <p:txBody>
          <a:bodyPr/>
          <a:lstStyle/>
          <a:p>
            <a:pPr>
              <a:defRPr/>
            </a:pPr>
            <a:r>
              <a:rPr lang="en-US"/>
              <a:t>STEADES Analysis – Runway Safety Nets</a:t>
            </a:r>
          </a:p>
        </p:txBody>
      </p:sp>
      <p:sp>
        <p:nvSpPr>
          <p:cNvPr id="17413" name="Slide Number Placeholder 4"/>
          <p:cNvSpPr>
            <a:spLocks noGrp="1"/>
          </p:cNvSpPr>
          <p:nvPr>
            <p:ph type="sldNum" sz="quarter" idx="12"/>
          </p:nvPr>
        </p:nvSpPr>
        <p:spPr>
          <a:noFill/>
        </p:spPr>
        <p:txBody>
          <a:bodyPr/>
          <a:lstStyle>
            <a:lvl1pPr>
              <a:spcBef>
                <a:spcPct val="20000"/>
              </a:spcBef>
              <a:buClr>
                <a:schemeClr val="tx1"/>
              </a:buClr>
              <a:buSzPct val="85000"/>
              <a:buFont typeface="Wingdings" panose="05000000000000000000" pitchFamily="2" charset="2"/>
              <a:buChar char="ä"/>
              <a:defRPr sz="2400">
                <a:solidFill>
                  <a:schemeClr val="tx2"/>
                </a:solidFill>
                <a:latin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9pPr>
          </a:lstStyle>
          <a:p>
            <a:pPr>
              <a:spcBef>
                <a:spcPct val="0"/>
              </a:spcBef>
              <a:buClrTx/>
              <a:buSzTx/>
              <a:buFontTx/>
              <a:buNone/>
            </a:pPr>
            <a:fld id="{D122BB60-7499-4ACE-9115-6545A6B1C999}" type="slidenum">
              <a:rPr lang="en-US" altLang="en-US" sz="1000" smtClean="0"/>
              <a:pPr>
                <a:spcBef>
                  <a:spcPct val="0"/>
                </a:spcBef>
                <a:buClrTx/>
                <a:buSzTx/>
                <a:buFontTx/>
                <a:buNone/>
              </a:pPr>
              <a:t>11</a:t>
            </a:fld>
            <a:endParaRPr lang="en-US" altLang="en-US" sz="1000"/>
          </a:p>
        </p:txBody>
      </p:sp>
      <p:pic>
        <p:nvPicPr>
          <p:cNvPr id="1741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2429718"/>
            <a:ext cx="62484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181600" y="6459538"/>
            <a:ext cx="3962400" cy="339725"/>
          </a:xfrm>
          <a:prstGeom prst="rect">
            <a:avLst/>
          </a:prstGeom>
        </p:spPr>
        <p:txBody>
          <a:bodyPr>
            <a:spAutoFit/>
          </a:bodyPr>
          <a:lstStyle/>
          <a:p>
            <a:pPr algn="r">
              <a:defRPr/>
            </a:pPr>
            <a:r>
              <a:rPr lang="en-US" sz="800" b="1" dirty="0">
                <a:solidFill>
                  <a:schemeClr val="tx2"/>
                </a:solidFill>
                <a:latin typeface="+mn-lt"/>
              </a:rPr>
              <a:t>Copyright ©2016 International Air Transport Association. All rights reserved. </a:t>
            </a:r>
          </a:p>
          <a:p>
            <a:pPr algn="r">
              <a:defRPr/>
            </a:pPr>
            <a:r>
              <a:rPr lang="en-US" sz="800" b="1" dirty="0">
                <a:solidFill>
                  <a:schemeClr val="tx2"/>
                </a:solidFill>
                <a:latin typeface="+mn-lt"/>
              </a:rPr>
              <a:t>Subject to restrictions and disclaimer on page 2. </a:t>
            </a:r>
          </a:p>
        </p:txBody>
      </p:sp>
    </p:spTree>
    <p:extLst>
      <p:ext uri="{BB962C8B-B14F-4D97-AF65-F5344CB8AC3E}">
        <p14:creationId xmlns:p14="http://schemas.microsoft.com/office/powerpoint/2010/main" val="309490458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1676400"/>
            <a:ext cx="8229600" cy="584200"/>
          </a:xfrm>
        </p:spPr>
        <p:txBody>
          <a:bodyPr/>
          <a:lstStyle/>
          <a:p>
            <a:r>
              <a:rPr lang="en-US" altLang="en-US" sz="3200"/>
              <a:t>Runway Safety Nets – </a:t>
            </a:r>
            <a:r>
              <a:rPr lang="en-US" altLang="en-US" sz="3200">
                <a:solidFill>
                  <a:srgbClr val="0075BD"/>
                </a:solidFill>
              </a:rPr>
              <a:t>Countermeasure</a:t>
            </a:r>
            <a:endParaRPr lang="en-US" altLang="en-US" sz="3200"/>
          </a:p>
        </p:txBody>
      </p:sp>
      <p:sp>
        <p:nvSpPr>
          <p:cNvPr id="18435" name="Content Placeholder 2"/>
          <p:cNvSpPr>
            <a:spLocks noGrp="1"/>
          </p:cNvSpPr>
          <p:nvPr>
            <p:ph idx="1"/>
          </p:nvPr>
        </p:nvSpPr>
        <p:spPr>
          <a:xfrm>
            <a:off x="6011863" y="2571750"/>
            <a:ext cx="3132137" cy="3546475"/>
          </a:xfrm>
        </p:spPr>
        <p:txBody>
          <a:bodyPr/>
          <a:lstStyle/>
          <a:p>
            <a:pPr>
              <a:defRPr/>
            </a:pPr>
            <a:r>
              <a:rPr lang="en-US" altLang="en-US" sz="1800" dirty="0"/>
              <a:t>72% (248) of report’s summary had information regarding the countermeasure.</a:t>
            </a:r>
          </a:p>
          <a:p>
            <a:pPr>
              <a:defRPr/>
            </a:pPr>
            <a:r>
              <a:rPr lang="en-US" altLang="en-US" sz="1800" dirty="0"/>
              <a:t>31% (77) of reports had perceived correct warning </a:t>
            </a:r>
          </a:p>
          <a:p>
            <a:pPr lvl="1">
              <a:defRPr/>
            </a:pPr>
            <a:r>
              <a:rPr lang="en-US" altLang="en-US" sz="1600" dirty="0">
                <a:ea typeface="+mn-ea"/>
                <a:cs typeface="+mn-cs"/>
              </a:rPr>
              <a:t>A Go-around was performed in 35% (27) of correct warning reports. 19 of them due to unstable approach.</a:t>
            </a:r>
          </a:p>
          <a:p>
            <a:pPr>
              <a:defRPr/>
            </a:pPr>
            <a:endParaRPr lang="en-US" altLang="en-US" sz="1800" dirty="0"/>
          </a:p>
        </p:txBody>
      </p:sp>
      <p:sp>
        <p:nvSpPr>
          <p:cNvPr id="4" name="Footer Placeholder 3"/>
          <p:cNvSpPr>
            <a:spLocks noGrp="1"/>
          </p:cNvSpPr>
          <p:nvPr>
            <p:ph type="ftr" sz="quarter" idx="11"/>
          </p:nvPr>
        </p:nvSpPr>
        <p:spPr/>
        <p:txBody>
          <a:bodyPr/>
          <a:lstStyle/>
          <a:p>
            <a:pPr>
              <a:defRPr/>
            </a:pPr>
            <a:r>
              <a:rPr lang="en-US"/>
              <a:t>STEADES Analysis – Runway Safety Nets</a:t>
            </a:r>
          </a:p>
        </p:txBody>
      </p:sp>
      <p:sp>
        <p:nvSpPr>
          <p:cNvPr id="18437" name="Slide Number Placeholder 4"/>
          <p:cNvSpPr>
            <a:spLocks noGrp="1"/>
          </p:cNvSpPr>
          <p:nvPr>
            <p:ph type="sldNum" sz="quarter" idx="12"/>
          </p:nvPr>
        </p:nvSpPr>
        <p:spPr>
          <a:noFill/>
        </p:spPr>
        <p:txBody>
          <a:bodyPr/>
          <a:lstStyle>
            <a:lvl1pPr>
              <a:spcBef>
                <a:spcPct val="20000"/>
              </a:spcBef>
              <a:buClr>
                <a:schemeClr val="tx1"/>
              </a:buClr>
              <a:buSzPct val="85000"/>
              <a:buFont typeface="Wingdings" panose="05000000000000000000" pitchFamily="2" charset="2"/>
              <a:buChar char="ä"/>
              <a:defRPr sz="2400">
                <a:solidFill>
                  <a:schemeClr val="tx2"/>
                </a:solidFill>
                <a:latin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9pPr>
          </a:lstStyle>
          <a:p>
            <a:pPr>
              <a:spcBef>
                <a:spcPct val="0"/>
              </a:spcBef>
              <a:buClrTx/>
              <a:buSzTx/>
              <a:buFontTx/>
              <a:buNone/>
            </a:pPr>
            <a:fld id="{E8E5D710-F73F-47FE-8814-7EC4F1A81D32}" type="slidenum">
              <a:rPr lang="en-US" altLang="en-US" sz="1000" smtClean="0"/>
              <a:pPr>
                <a:spcBef>
                  <a:spcPct val="0"/>
                </a:spcBef>
                <a:buClrTx/>
                <a:buSzTx/>
                <a:buFontTx/>
                <a:buNone/>
              </a:pPr>
              <a:t>12</a:t>
            </a:fld>
            <a:endParaRPr lang="en-US" altLang="en-US" sz="1000"/>
          </a:p>
        </p:txBody>
      </p:sp>
      <p:pic>
        <p:nvPicPr>
          <p:cNvPr id="184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06663"/>
            <a:ext cx="6115050" cy="361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181600" y="6459538"/>
            <a:ext cx="3962400" cy="339725"/>
          </a:xfrm>
          <a:prstGeom prst="rect">
            <a:avLst/>
          </a:prstGeom>
        </p:spPr>
        <p:txBody>
          <a:bodyPr>
            <a:spAutoFit/>
          </a:bodyPr>
          <a:lstStyle/>
          <a:p>
            <a:pPr algn="r">
              <a:defRPr/>
            </a:pPr>
            <a:r>
              <a:rPr lang="en-US" sz="800" b="1" dirty="0">
                <a:solidFill>
                  <a:schemeClr val="tx2"/>
                </a:solidFill>
                <a:latin typeface="+mn-lt"/>
              </a:rPr>
              <a:t>Copyright ©2016 International Air Transport Association. All rights reserved. </a:t>
            </a:r>
          </a:p>
          <a:p>
            <a:pPr algn="r">
              <a:defRPr/>
            </a:pPr>
            <a:r>
              <a:rPr lang="en-US" sz="800" b="1" dirty="0">
                <a:solidFill>
                  <a:schemeClr val="tx2"/>
                </a:solidFill>
                <a:latin typeface="+mn-lt"/>
              </a:rPr>
              <a:t>Subject to restrictions and disclaimer on page 2. </a:t>
            </a:r>
          </a:p>
        </p:txBody>
      </p:sp>
    </p:spTree>
    <p:extLst>
      <p:ext uri="{BB962C8B-B14F-4D97-AF65-F5344CB8AC3E}">
        <p14:creationId xmlns:p14="http://schemas.microsoft.com/office/powerpoint/2010/main" val="6143630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676400"/>
            <a:ext cx="8229600" cy="1077218"/>
          </a:xfrm>
        </p:spPr>
        <p:txBody>
          <a:bodyPr/>
          <a:lstStyle/>
          <a:p>
            <a:r>
              <a:rPr lang="en-US" altLang="en-US" sz="3200" dirty="0"/>
              <a:t>Runway Safety Nets – </a:t>
            </a:r>
            <a:r>
              <a:rPr lang="en-US" altLang="en-US" sz="3200" dirty="0">
                <a:solidFill>
                  <a:srgbClr val="0075BD"/>
                </a:solidFill>
              </a:rPr>
              <a:t>Issues Leading to the Warning</a:t>
            </a:r>
            <a:endParaRPr lang="en-US" altLang="en-US" sz="3200" dirty="0"/>
          </a:p>
        </p:txBody>
      </p:sp>
      <p:sp>
        <p:nvSpPr>
          <p:cNvPr id="19459" name="Content Placeholder 2"/>
          <p:cNvSpPr>
            <a:spLocks noGrp="1"/>
          </p:cNvSpPr>
          <p:nvPr>
            <p:ph idx="1"/>
          </p:nvPr>
        </p:nvSpPr>
        <p:spPr>
          <a:xfrm>
            <a:off x="6324600" y="3048000"/>
            <a:ext cx="2514600" cy="2971800"/>
          </a:xfrm>
        </p:spPr>
        <p:txBody>
          <a:bodyPr/>
          <a:lstStyle/>
          <a:p>
            <a:r>
              <a:rPr lang="en-US" altLang="en-US" sz="1800"/>
              <a:t>15% (53) of report’s summary had information regarding the errors that led up to the warning.</a:t>
            </a:r>
          </a:p>
          <a:p>
            <a:endParaRPr lang="en-US" altLang="en-US" sz="1800"/>
          </a:p>
        </p:txBody>
      </p:sp>
      <p:sp>
        <p:nvSpPr>
          <p:cNvPr id="4" name="Footer Placeholder 3"/>
          <p:cNvSpPr>
            <a:spLocks noGrp="1"/>
          </p:cNvSpPr>
          <p:nvPr>
            <p:ph type="ftr" sz="quarter" idx="11"/>
          </p:nvPr>
        </p:nvSpPr>
        <p:spPr/>
        <p:txBody>
          <a:bodyPr/>
          <a:lstStyle/>
          <a:p>
            <a:pPr>
              <a:defRPr/>
            </a:pPr>
            <a:r>
              <a:rPr lang="en-US"/>
              <a:t>STEADES Analysis – Runway Safety Nets</a:t>
            </a:r>
          </a:p>
        </p:txBody>
      </p:sp>
      <p:sp>
        <p:nvSpPr>
          <p:cNvPr id="19461" name="Slide Number Placeholder 4"/>
          <p:cNvSpPr>
            <a:spLocks noGrp="1"/>
          </p:cNvSpPr>
          <p:nvPr>
            <p:ph type="sldNum" sz="quarter" idx="12"/>
          </p:nvPr>
        </p:nvSpPr>
        <p:spPr>
          <a:noFill/>
        </p:spPr>
        <p:txBody>
          <a:bodyPr/>
          <a:lstStyle>
            <a:lvl1pPr>
              <a:spcBef>
                <a:spcPct val="20000"/>
              </a:spcBef>
              <a:buClr>
                <a:schemeClr val="tx1"/>
              </a:buClr>
              <a:buSzPct val="85000"/>
              <a:buFont typeface="Wingdings" panose="05000000000000000000" pitchFamily="2" charset="2"/>
              <a:buChar char="ä"/>
              <a:defRPr sz="2400">
                <a:solidFill>
                  <a:schemeClr val="tx2"/>
                </a:solidFill>
                <a:latin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9pPr>
          </a:lstStyle>
          <a:p>
            <a:pPr>
              <a:spcBef>
                <a:spcPct val="0"/>
              </a:spcBef>
              <a:buClrTx/>
              <a:buSzTx/>
              <a:buFontTx/>
              <a:buNone/>
            </a:pPr>
            <a:fld id="{61117722-CC18-4675-8B88-7AC35FF9EDE6}" type="slidenum">
              <a:rPr lang="en-US" altLang="en-US" sz="1000" smtClean="0"/>
              <a:pPr>
                <a:spcBef>
                  <a:spcPct val="0"/>
                </a:spcBef>
                <a:buClrTx/>
                <a:buSzTx/>
                <a:buFontTx/>
                <a:buNone/>
              </a:pPr>
              <a:t>13</a:t>
            </a:fld>
            <a:endParaRPr lang="en-US" altLang="en-US" sz="1000"/>
          </a:p>
        </p:txBody>
      </p:sp>
      <p:pic>
        <p:nvPicPr>
          <p:cNvPr id="194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625" y="2717800"/>
            <a:ext cx="6276975" cy="363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181600" y="6459538"/>
            <a:ext cx="3962400" cy="339725"/>
          </a:xfrm>
          <a:prstGeom prst="rect">
            <a:avLst/>
          </a:prstGeom>
        </p:spPr>
        <p:txBody>
          <a:bodyPr>
            <a:spAutoFit/>
          </a:bodyPr>
          <a:lstStyle/>
          <a:p>
            <a:pPr algn="r">
              <a:defRPr/>
            </a:pPr>
            <a:r>
              <a:rPr lang="en-US" sz="800" b="1" dirty="0">
                <a:solidFill>
                  <a:schemeClr val="tx2"/>
                </a:solidFill>
                <a:latin typeface="+mn-lt"/>
              </a:rPr>
              <a:t>Copyright ©2016 International Air Transport Association. All rights reserved. </a:t>
            </a:r>
          </a:p>
          <a:p>
            <a:pPr algn="r">
              <a:defRPr/>
            </a:pPr>
            <a:r>
              <a:rPr lang="en-US" sz="800" b="1" dirty="0">
                <a:solidFill>
                  <a:schemeClr val="tx2"/>
                </a:solidFill>
                <a:latin typeface="+mn-lt"/>
              </a:rPr>
              <a:t>Subject to restrictions and disclaimer on page 2. </a:t>
            </a:r>
          </a:p>
        </p:txBody>
      </p:sp>
    </p:spTree>
    <p:extLst>
      <p:ext uri="{BB962C8B-B14F-4D97-AF65-F5344CB8AC3E}">
        <p14:creationId xmlns:p14="http://schemas.microsoft.com/office/powerpoint/2010/main" val="47255721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STEADES Analysis – Runway Safety Nets</a:t>
            </a:r>
          </a:p>
        </p:txBody>
      </p:sp>
      <p:sp>
        <p:nvSpPr>
          <p:cNvPr id="21507" name="Slide Number Placeholder 4"/>
          <p:cNvSpPr>
            <a:spLocks noGrp="1"/>
          </p:cNvSpPr>
          <p:nvPr>
            <p:ph type="sldNum" sz="quarter" idx="12"/>
          </p:nvPr>
        </p:nvSpPr>
        <p:spPr>
          <a:noFill/>
        </p:spPr>
        <p:txBody>
          <a:bodyPr/>
          <a:lstStyle>
            <a:lvl1pPr>
              <a:spcBef>
                <a:spcPct val="20000"/>
              </a:spcBef>
              <a:buClr>
                <a:schemeClr val="tx1"/>
              </a:buClr>
              <a:buSzPct val="85000"/>
              <a:buFont typeface="Wingdings" panose="05000000000000000000" pitchFamily="2" charset="2"/>
              <a:buChar char="ä"/>
              <a:defRPr sz="2400">
                <a:solidFill>
                  <a:schemeClr val="tx2"/>
                </a:solidFill>
                <a:latin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9pPr>
          </a:lstStyle>
          <a:p>
            <a:pPr>
              <a:spcBef>
                <a:spcPct val="0"/>
              </a:spcBef>
              <a:buClrTx/>
              <a:buSzTx/>
              <a:buFontTx/>
              <a:buNone/>
            </a:pPr>
            <a:fld id="{3333EB63-A132-4965-A654-D75DDB00A6E1}" type="slidenum">
              <a:rPr lang="en-US" altLang="en-US" sz="1000" smtClean="0"/>
              <a:pPr>
                <a:spcBef>
                  <a:spcPct val="0"/>
                </a:spcBef>
                <a:buClrTx/>
                <a:buSzTx/>
                <a:buFontTx/>
                <a:buNone/>
              </a:pPr>
              <a:t>14</a:t>
            </a:fld>
            <a:endParaRPr lang="en-US" altLang="en-US" sz="1000"/>
          </a:p>
        </p:txBody>
      </p:sp>
      <p:sp>
        <p:nvSpPr>
          <p:cNvPr id="21508" name="Title 1"/>
          <p:cNvSpPr>
            <a:spLocks noGrp="1"/>
          </p:cNvSpPr>
          <p:nvPr>
            <p:ph type="title"/>
          </p:nvPr>
        </p:nvSpPr>
        <p:spPr>
          <a:xfrm>
            <a:off x="467544" y="1340768"/>
            <a:ext cx="8229600" cy="584775"/>
          </a:xfrm>
        </p:spPr>
        <p:txBody>
          <a:bodyPr/>
          <a:lstStyle/>
          <a:p>
            <a:r>
              <a:rPr lang="en-US" altLang="en-US" sz="3200" dirty="0"/>
              <a:t>Quick ASR report review</a:t>
            </a:r>
          </a:p>
        </p:txBody>
      </p:sp>
      <p:sp>
        <p:nvSpPr>
          <p:cNvPr id="7" name="Content Placeholder 2"/>
          <p:cNvSpPr>
            <a:spLocks noGrp="1"/>
          </p:cNvSpPr>
          <p:nvPr>
            <p:ph idx="1"/>
          </p:nvPr>
        </p:nvSpPr>
        <p:spPr>
          <a:xfrm>
            <a:off x="457200" y="2132856"/>
            <a:ext cx="8363272" cy="3816424"/>
          </a:xfrm>
        </p:spPr>
        <p:txBody>
          <a:bodyPr/>
          <a:lstStyle/>
          <a:p>
            <a:pPr>
              <a:defRPr/>
            </a:pPr>
            <a:r>
              <a:rPr lang="en-US" altLang="en-US" sz="1800" b="1" dirty="0"/>
              <a:t>What ASR reports tell us about ?</a:t>
            </a:r>
          </a:p>
          <a:p>
            <a:pPr lvl="1">
              <a:defRPr/>
            </a:pPr>
            <a:r>
              <a:rPr lang="en-US" altLang="en-US" sz="1400" b="1" dirty="0"/>
              <a:t>Alerts and pilot response “as expected”</a:t>
            </a:r>
          </a:p>
          <a:p>
            <a:pPr lvl="1">
              <a:defRPr/>
            </a:pPr>
            <a:r>
              <a:rPr lang="en-US" altLang="en-US" sz="1400" b="1" dirty="0"/>
              <a:t>Data base anomalies, lack of training, (perceived) wrong alerts, </a:t>
            </a:r>
          </a:p>
          <a:p>
            <a:pPr lvl="1">
              <a:defRPr/>
            </a:pPr>
            <a:r>
              <a:rPr lang="en-US" altLang="en-US" sz="1400" b="1" dirty="0"/>
              <a:t>Few non compliances </a:t>
            </a:r>
          </a:p>
          <a:p>
            <a:pPr lvl="1">
              <a:defRPr/>
            </a:pPr>
            <a:endParaRPr lang="en-US" altLang="en-US" sz="1100" b="1" dirty="0"/>
          </a:p>
          <a:p>
            <a:pPr>
              <a:defRPr/>
            </a:pPr>
            <a:r>
              <a:rPr lang="en-US" altLang="en-US" sz="1800" b="1" dirty="0"/>
              <a:t>What ASR reports </a:t>
            </a:r>
            <a:r>
              <a:rPr lang="en-US" altLang="en-US" sz="1800" b="1" u="sng" dirty="0"/>
              <a:t>do not </a:t>
            </a:r>
            <a:r>
              <a:rPr lang="en-US" altLang="en-US" sz="1800" b="1" dirty="0"/>
              <a:t>tell us about ?</a:t>
            </a:r>
          </a:p>
          <a:p>
            <a:pPr lvl="1">
              <a:defRPr/>
            </a:pPr>
            <a:r>
              <a:rPr lang="en-US" altLang="en-US" sz="1400" b="1" dirty="0"/>
              <a:t>Actual number of Safety Net events</a:t>
            </a:r>
          </a:p>
          <a:p>
            <a:pPr lvl="1">
              <a:defRPr/>
            </a:pPr>
            <a:r>
              <a:rPr lang="en-US" altLang="en-US" sz="1400" b="1" dirty="0"/>
              <a:t>Errors scenarios leading to Safety Net alerts</a:t>
            </a:r>
          </a:p>
          <a:p>
            <a:pPr lvl="1">
              <a:defRPr/>
            </a:pPr>
            <a:r>
              <a:rPr lang="en-US" altLang="en-US" sz="1400" b="1" dirty="0"/>
              <a:t>“Quality” of crew responses to Safety Net alert</a:t>
            </a:r>
          </a:p>
          <a:p>
            <a:pPr lvl="1">
              <a:defRPr/>
            </a:pPr>
            <a:endParaRPr lang="en-US" altLang="en-US" sz="1100" b="1" dirty="0"/>
          </a:p>
          <a:p>
            <a:pPr>
              <a:defRPr/>
            </a:pPr>
            <a:r>
              <a:rPr lang="en-US" altLang="en-US" sz="1800" b="1" dirty="0"/>
              <a:t>What should be done further ?</a:t>
            </a:r>
          </a:p>
          <a:p>
            <a:pPr lvl="1">
              <a:defRPr/>
            </a:pPr>
            <a:r>
              <a:rPr lang="en-US" altLang="en-US" sz="1400" b="1" dirty="0"/>
              <a:t>Assess the actual number of Safety Net event and average pilot exposure</a:t>
            </a:r>
          </a:p>
          <a:p>
            <a:pPr lvl="1">
              <a:defRPr/>
            </a:pPr>
            <a:r>
              <a:rPr lang="en-US" altLang="en-US" sz="1400" b="1" dirty="0"/>
              <a:t>Rate of standard response</a:t>
            </a:r>
          </a:p>
          <a:p>
            <a:pPr lvl="1">
              <a:defRPr/>
            </a:pPr>
            <a:r>
              <a:rPr lang="en-US" altLang="en-US" sz="1400" b="1" dirty="0"/>
              <a:t>ATC perspective of event involving both pilots and ATC</a:t>
            </a:r>
          </a:p>
          <a:p>
            <a:pPr marL="457200" lvl="1" indent="0">
              <a:buNone/>
              <a:defRPr/>
            </a:pPr>
            <a:endParaRPr lang="en-US" altLang="en-US" sz="1400" b="1" dirty="0"/>
          </a:p>
          <a:p>
            <a:pPr marL="457200" lvl="1" indent="0">
              <a:buNone/>
              <a:defRPr/>
            </a:pPr>
            <a:endParaRPr lang="en-US" altLang="en-US" sz="1400" b="1" dirty="0"/>
          </a:p>
          <a:p>
            <a:pPr>
              <a:defRPr/>
            </a:pPr>
            <a:endParaRPr lang="en-US" altLang="en-US" sz="1400" b="1" dirty="0"/>
          </a:p>
          <a:p>
            <a:pPr marL="0" indent="0">
              <a:buNone/>
              <a:defRPr/>
            </a:pPr>
            <a:endParaRPr lang="en-US" altLang="en-US" sz="1800" b="1" dirty="0"/>
          </a:p>
        </p:txBody>
      </p:sp>
      <p:sp>
        <p:nvSpPr>
          <p:cNvPr id="6" name="Rectangle 5"/>
          <p:cNvSpPr/>
          <p:nvPr/>
        </p:nvSpPr>
        <p:spPr>
          <a:xfrm>
            <a:off x="5181600" y="6459538"/>
            <a:ext cx="3962400" cy="339725"/>
          </a:xfrm>
          <a:prstGeom prst="rect">
            <a:avLst/>
          </a:prstGeom>
        </p:spPr>
        <p:txBody>
          <a:bodyPr>
            <a:spAutoFit/>
          </a:bodyPr>
          <a:lstStyle/>
          <a:p>
            <a:pPr algn="r">
              <a:defRPr/>
            </a:pPr>
            <a:r>
              <a:rPr lang="en-US" sz="800" b="1" dirty="0">
                <a:solidFill>
                  <a:schemeClr val="tx2"/>
                </a:solidFill>
                <a:latin typeface="+mn-lt"/>
              </a:rPr>
              <a:t>Copyright ©2016 International Air Transport Association. All rights reserved. </a:t>
            </a:r>
          </a:p>
          <a:p>
            <a:pPr algn="r">
              <a:defRPr/>
            </a:pPr>
            <a:r>
              <a:rPr lang="en-US" sz="800" b="1" dirty="0">
                <a:solidFill>
                  <a:schemeClr val="tx2"/>
                </a:solidFill>
                <a:latin typeface="+mn-lt"/>
              </a:rPr>
              <a:t>Subject to restrictions and disclaimer on page 2. </a:t>
            </a:r>
          </a:p>
        </p:txBody>
      </p:sp>
    </p:spTree>
    <p:extLst>
      <p:ext uri="{BB962C8B-B14F-4D97-AF65-F5344CB8AC3E}">
        <p14:creationId xmlns:p14="http://schemas.microsoft.com/office/powerpoint/2010/main" val="314702007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STEADES Analysis – Runway Safety Nets</a:t>
            </a:r>
          </a:p>
        </p:txBody>
      </p:sp>
      <p:sp>
        <p:nvSpPr>
          <p:cNvPr id="21507" name="Slide Number Placeholder 4"/>
          <p:cNvSpPr>
            <a:spLocks noGrp="1"/>
          </p:cNvSpPr>
          <p:nvPr>
            <p:ph type="sldNum" sz="quarter" idx="12"/>
          </p:nvPr>
        </p:nvSpPr>
        <p:spPr>
          <a:noFill/>
        </p:spPr>
        <p:txBody>
          <a:bodyPr/>
          <a:lstStyle>
            <a:lvl1pPr>
              <a:spcBef>
                <a:spcPct val="20000"/>
              </a:spcBef>
              <a:buClr>
                <a:schemeClr val="tx1"/>
              </a:buClr>
              <a:buSzPct val="85000"/>
              <a:buFont typeface="Wingdings" panose="05000000000000000000" pitchFamily="2" charset="2"/>
              <a:buChar char="ä"/>
              <a:defRPr sz="2400">
                <a:solidFill>
                  <a:schemeClr val="tx2"/>
                </a:solidFill>
                <a:latin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9pPr>
          </a:lstStyle>
          <a:p>
            <a:pPr>
              <a:spcBef>
                <a:spcPct val="0"/>
              </a:spcBef>
              <a:buClrTx/>
              <a:buSzTx/>
              <a:buFontTx/>
              <a:buNone/>
            </a:pPr>
            <a:fld id="{3333EB63-A132-4965-A654-D75DDB00A6E1}" type="slidenum">
              <a:rPr lang="en-US" altLang="en-US" sz="1000" smtClean="0"/>
              <a:pPr>
                <a:spcBef>
                  <a:spcPct val="0"/>
                </a:spcBef>
                <a:buClrTx/>
                <a:buSzTx/>
                <a:buFontTx/>
                <a:buNone/>
              </a:pPr>
              <a:t>15</a:t>
            </a:fld>
            <a:endParaRPr lang="en-US" altLang="en-US" sz="1000"/>
          </a:p>
        </p:txBody>
      </p:sp>
      <p:sp>
        <p:nvSpPr>
          <p:cNvPr id="21508" name="Title 1"/>
          <p:cNvSpPr>
            <a:spLocks noGrp="1"/>
          </p:cNvSpPr>
          <p:nvPr>
            <p:ph type="title"/>
          </p:nvPr>
        </p:nvSpPr>
        <p:spPr>
          <a:xfrm>
            <a:off x="457200" y="1676400"/>
            <a:ext cx="8229600" cy="584200"/>
          </a:xfrm>
        </p:spPr>
        <p:txBody>
          <a:bodyPr/>
          <a:lstStyle/>
          <a:p>
            <a:r>
              <a:rPr lang="en-US" altLang="en-US" sz="3200" dirty="0"/>
              <a:t>Runway Safety Nets – </a:t>
            </a:r>
            <a:r>
              <a:rPr lang="en-US" altLang="en-US" sz="3200" dirty="0">
                <a:solidFill>
                  <a:srgbClr val="0075BD"/>
                </a:solidFill>
              </a:rPr>
              <a:t>Examples (ROPS)</a:t>
            </a:r>
            <a:endParaRPr lang="en-US" altLang="en-US" sz="3200" dirty="0"/>
          </a:p>
        </p:txBody>
      </p:sp>
      <p:sp>
        <p:nvSpPr>
          <p:cNvPr id="7" name="Content Placeholder 2"/>
          <p:cNvSpPr>
            <a:spLocks noGrp="1"/>
          </p:cNvSpPr>
          <p:nvPr>
            <p:ph idx="1"/>
          </p:nvPr>
        </p:nvSpPr>
        <p:spPr/>
        <p:txBody>
          <a:bodyPr/>
          <a:lstStyle/>
          <a:p>
            <a:pPr>
              <a:defRPr/>
            </a:pPr>
            <a:r>
              <a:rPr lang="en-US" altLang="en-US" sz="1800" b="1" i="1" dirty="0"/>
              <a:t>Example Report Narrative </a:t>
            </a:r>
            <a:r>
              <a:rPr lang="en-US" altLang="en-US" sz="1800" dirty="0"/>
              <a:t>– </a:t>
            </a:r>
            <a:r>
              <a:rPr lang="en-US" altLang="en-US" sz="1800" i="1" dirty="0"/>
              <a:t>“</a:t>
            </a:r>
            <a:r>
              <a:rPr lang="en-US" altLang="en-US" sz="1800" b="1" i="1" dirty="0"/>
              <a:t>A go-around was performed </a:t>
            </a:r>
            <a:r>
              <a:rPr lang="en-US" altLang="en-US" sz="1800" i="1" dirty="0"/>
              <a:t>during an approach to runway *** when the runway overrun protection system gave </a:t>
            </a:r>
            <a:r>
              <a:rPr lang="en-US" altLang="en-US" sz="1800" b="1" i="1" dirty="0"/>
              <a:t>ROW of runway too short</a:t>
            </a:r>
            <a:r>
              <a:rPr lang="en-US" altLang="en-US" sz="1800" i="1" dirty="0"/>
              <a:t>. The second approach to runway *** was uneventful.</a:t>
            </a:r>
          </a:p>
          <a:p>
            <a:pPr marL="347663" indent="0">
              <a:buFont typeface="Wingdings" panose="05000000000000000000" pitchFamily="2" charset="2"/>
              <a:buNone/>
              <a:defRPr/>
            </a:pPr>
            <a:r>
              <a:rPr lang="en-US" altLang="en-US" sz="1800" i="1" dirty="0"/>
              <a:t>Flight Safety update from FDM. (…) At 12 feet RA when </a:t>
            </a:r>
            <a:r>
              <a:rPr lang="en-US" altLang="en-US" sz="1800" b="1" i="1" dirty="0"/>
              <a:t>the tailwind had increased to 13 knots a runway too short warning activated and a go-around was initiated</a:t>
            </a:r>
            <a:r>
              <a:rPr lang="en-US" altLang="en-US" sz="1800" i="1" dirty="0"/>
              <a:t>. The main wheels touched down for 2 seconds at 749 meters from the runway threshold. The data will be shared with the manufacturer for feedback.”</a:t>
            </a:r>
            <a:endParaRPr lang="en-US" altLang="en-US" sz="1600" i="1" dirty="0"/>
          </a:p>
        </p:txBody>
      </p:sp>
      <p:sp>
        <p:nvSpPr>
          <p:cNvPr id="6" name="Rectangle 5"/>
          <p:cNvSpPr/>
          <p:nvPr/>
        </p:nvSpPr>
        <p:spPr>
          <a:xfrm>
            <a:off x="5181600" y="6459538"/>
            <a:ext cx="3962400" cy="339725"/>
          </a:xfrm>
          <a:prstGeom prst="rect">
            <a:avLst/>
          </a:prstGeom>
        </p:spPr>
        <p:txBody>
          <a:bodyPr>
            <a:spAutoFit/>
          </a:bodyPr>
          <a:lstStyle/>
          <a:p>
            <a:pPr algn="r">
              <a:defRPr/>
            </a:pPr>
            <a:r>
              <a:rPr lang="en-US" sz="800" b="1" dirty="0">
                <a:solidFill>
                  <a:schemeClr val="tx2"/>
                </a:solidFill>
                <a:latin typeface="+mn-lt"/>
              </a:rPr>
              <a:t>Copyright ©2016 International Air Transport Association. All rights reserved. </a:t>
            </a:r>
          </a:p>
          <a:p>
            <a:pPr algn="r">
              <a:defRPr/>
            </a:pPr>
            <a:r>
              <a:rPr lang="en-US" sz="800" b="1" dirty="0">
                <a:solidFill>
                  <a:schemeClr val="tx2"/>
                </a:solidFill>
                <a:latin typeface="+mn-lt"/>
              </a:rPr>
              <a:t>Subject to restrictions and disclaimer on page 2. </a:t>
            </a:r>
          </a:p>
        </p:txBody>
      </p:sp>
    </p:spTree>
    <p:extLst>
      <p:ext uri="{BB962C8B-B14F-4D97-AF65-F5344CB8AC3E}">
        <p14:creationId xmlns:p14="http://schemas.microsoft.com/office/powerpoint/2010/main" val="366505956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STEADES Analysis – Runway Safety Nets</a:t>
            </a:r>
          </a:p>
        </p:txBody>
      </p:sp>
      <p:sp>
        <p:nvSpPr>
          <p:cNvPr id="22531" name="Slide Number Placeholder 4"/>
          <p:cNvSpPr>
            <a:spLocks noGrp="1"/>
          </p:cNvSpPr>
          <p:nvPr>
            <p:ph type="sldNum" sz="quarter" idx="12"/>
          </p:nvPr>
        </p:nvSpPr>
        <p:spPr>
          <a:noFill/>
        </p:spPr>
        <p:txBody>
          <a:bodyPr/>
          <a:lstStyle>
            <a:lvl1pPr>
              <a:spcBef>
                <a:spcPct val="20000"/>
              </a:spcBef>
              <a:buClr>
                <a:schemeClr val="tx1"/>
              </a:buClr>
              <a:buSzPct val="85000"/>
              <a:buFont typeface="Wingdings" panose="05000000000000000000" pitchFamily="2" charset="2"/>
              <a:buChar char="ä"/>
              <a:defRPr sz="2400">
                <a:solidFill>
                  <a:schemeClr val="tx2"/>
                </a:solidFill>
                <a:latin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9pPr>
          </a:lstStyle>
          <a:p>
            <a:pPr>
              <a:spcBef>
                <a:spcPct val="0"/>
              </a:spcBef>
              <a:buClrTx/>
              <a:buSzTx/>
              <a:buFontTx/>
              <a:buNone/>
            </a:pPr>
            <a:fld id="{F8A5625B-851B-4DD6-BDEF-A2106246557B}" type="slidenum">
              <a:rPr lang="en-US" altLang="en-US" sz="1000" smtClean="0"/>
              <a:pPr>
                <a:spcBef>
                  <a:spcPct val="0"/>
                </a:spcBef>
                <a:buClrTx/>
                <a:buSzTx/>
                <a:buFontTx/>
                <a:buNone/>
              </a:pPr>
              <a:t>16</a:t>
            </a:fld>
            <a:endParaRPr lang="en-US" altLang="en-US" sz="1000"/>
          </a:p>
        </p:txBody>
      </p:sp>
      <p:sp>
        <p:nvSpPr>
          <p:cNvPr id="22532" name="Title 1"/>
          <p:cNvSpPr>
            <a:spLocks noGrp="1"/>
          </p:cNvSpPr>
          <p:nvPr>
            <p:ph type="title"/>
          </p:nvPr>
        </p:nvSpPr>
        <p:spPr/>
        <p:txBody>
          <a:bodyPr/>
          <a:lstStyle/>
          <a:p>
            <a:r>
              <a:rPr lang="en-US" altLang="en-US" sz="3200"/>
              <a:t>Runway Safety Nets – </a:t>
            </a:r>
            <a:r>
              <a:rPr lang="en-US" altLang="en-US" sz="3200">
                <a:solidFill>
                  <a:srgbClr val="0075BD"/>
                </a:solidFill>
              </a:rPr>
              <a:t>Examples (ROPS)</a:t>
            </a:r>
            <a:endParaRPr lang="en-US" altLang="en-US" sz="3200"/>
          </a:p>
        </p:txBody>
      </p:sp>
      <p:sp>
        <p:nvSpPr>
          <p:cNvPr id="8" name="Content Placeholder 2"/>
          <p:cNvSpPr>
            <a:spLocks noGrp="1"/>
          </p:cNvSpPr>
          <p:nvPr>
            <p:ph idx="1"/>
          </p:nvPr>
        </p:nvSpPr>
        <p:spPr/>
        <p:txBody>
          <a:bodyPr/>
          <a:lstStyle/>
          <a:p>
            <a:pPr>
              <a:defRPr/>
            </a:pPr>
            <a:r>
              <a:rPr lang="en-US" altLang="en-US" sz="1800" b="1" i="1" dirty="0"/>
              <a:t>Example Report Narrative </a:t>
            </a:r>
            <a:r>
              <a:rPr lang="en-US" altLang="en-US" sz="1800" dirty="0"/>
              <a:t>– “</a:t>
            </a:r>
            <a:r>
              <a:rPr lang="en-US" altLang="en-US" sz="1800" i="1" dirty="0"/>
              <a:t>The BTV set up for exiting runway *** at the runway end. Approaching the runway end with a speed of </a:t>
            </a:r>
            <a:r>
              <a:rPr lang="en-US" altLang="en-US" sz="1800" b="1" i="1" dirty="0"/>
              <a:t>less than 10 knots and BTV disconnected a ROP audible warning "MAX BRAKING" activated</a:t>
            </a:r>
            <a:r>
              <a:rPr lang="en-US" altLang="en-US" sz="1800" i="1" dirty="0"/>
              <a:t>. </a:t>
            </a:r>
            <a:r>
              <a:rPr lang="en-US" altLang="en-US" sz="1800" b="1" i="1" dirty="0"/>
              <a:t>After vacating the runway and while taxiing on the parallel taxiway the same audible ROP warning activated numerous times</a:t>
            </a:r>
            <a:r>
              <a:rPr lang="en-US" altLang="en-US" sz="1800" i="1" dirty="0"/>
              <a:t>.</a:t>
            </a:r>
          </a:p>
          <a:p>
            <a:pPr marL="347663" indent="0">
              <a:buFont typeface="Wingdings" panose="05000000000000000000" pitchFamily="2" charset="2"/>
              <a:buNone/>
              <a:defRPr/>
            </a:pPr>
            <a:endParaRPr lang="en-US" altLang="en-US" sz="1800" i="1" dirty="0"/>
          </a:p>
          <a:p>
            <a:pPr marL="347663" indent="0">
              <a:buFont typeface="Wingdings" panose="05000000000000000000" pitchFamily="2" charset="2"/>
              <a:buNone/>
              <a:defRPr/>
            </a:pPr>
            <a:r>
              <a:rPr lang="en-US" altLang="en-US" sz="1800" i="1" dirty="0"/>
              <a:t>Flight Safety update: Fleet Tech Pilots have previously replied that this is a known problem with RWY (***) where approximately the last 90m is used as a RESA. Data base provider is aware of the problem and is trying to develop a solution for this.</a:t>
            </a:r>
            <a:endParaRPr lang="en-US" altLang="en-US" sz="1600" i="1" dirty="0"/>
          </a:p>
        </p:txBody>
      </p:sp>
      <p:sp>
        <p:nvSpPr>
          <p:cNvPr id="6" name="Rectangle 5"/>
          <p:cNvSpPr/>
          <p:nvPr/>
        </p:nvSpPr>
        <p:spPr>
          <a:xfrm>
            <a:off x="5181600" y="6459538"/>
            <a:ext cx="3962400" cy="339725"/>
          </a:xfrm>
          <a:prstGeom prst="rect">
            <a:avLst/>
          </a:prstGeom>
        </p:spPr>
        <p:txBody>
          <a:bodyPr>
            <a:spAutoFit/>
          </a:bodyPr>
          <a:lstStyle/>
          <a:p>
            <a:pPr algn="r">
              <a:defRPr/>
            </a:pPr>
            <a:r>
              <a:rPr lang="en-US" sz="800" b="1" dirty="0">
                <a:solidFill>
                  <a:schemeClr val="tx2"/>
                </a:solidFill>
                <a:latin typeface="+mn-lt"/>
              </a:rPr>
              <a:t>Copyright ©2016 International Air Transport Association. All rights reserved. </a:t>
            </a:r>
          </a:p>
          <a:p>
            <a:pPr algn="r">
              <a:defRPr/>
            </a:pPr>
            <a:r>
              <a:rPr lang="en-US" sz="800" b="1" dirty="0">
                <a:solidFill>
                  <a:schemeClr val="tx2"/>
                </a:solidFill>
                <a:latin typeface="+mn-lt"/>
              </a:rPr>
              <a:t>Subject to restrictions and disclaimer on page 2. </a:t>
            </a:r>
          </a:p>
        </p:txBody>
      </p:sp>
    </p:spTree>
    <p:extLst>
      <p:ext uri="{BB962C8B-B14F-4D97-AF65-F5344CB8AC3E}">
        <p14:creationId xmlns:p14="http://schemas.microsoft.com/office/powerpoint/2010/main" val="192287196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STEADES Analysis – Runway Safety Nets</a:t>
            </a:r>
          </a:p>
        </p:txBody>
      </p:sp>
      <p:sp>
        <p:nvSpPr>
          <p:cNvPr id="22531" name="Slide Number Placeholder 4"/>
          <p:cNvSpPr>
            <a:spLocks noGrp="1"/>
          </p:cNvSpPr>
          <p:nvPr>
            <p:ph type="sldNum" sz="quarter" idx="12"/>
          </p:nvPr>
        </p:nvSpPr>
        <p:spPr>
          <a:noFill/>
        </p:spPr>
        <p:txBody>
          <a:bodyPr/>
          <a:lstStyle>
            <a:lvl1pPr>
              <a:spcBef>
                <a:spcPct val="20000"/>
              </a:spcBef>
              <a:buClr>
                <a:schemeClr val="tx1"/>
              </a:buClr>
              <a:buSzPct val="85000"/>
              <a:buFont typeface="Wingdings" panose="05000000000000000000" pitchFamily="2" charset="2"/>
              <a:buChar char="ä"/>
              <a:defRPr sz="2400">
                <a:solidFill>
                  <a:schemeClr val="tx2"/>
                </a:solidFill>
                <a:latin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9pPr>
          </a:lstStyle>
          <a:p>
            <a:pPr>
              <a:spcBef>
                <a:spcPct val="0"/>
              </a:spcBef>
              <a:buClrTx/>
              <a:buSzTx/>
              <a:buFontTx/>
              <a:buNone/>
            </a:pPr>
            <a:fld id="{F8A5625B-851B-4DD6-BDEF-A2106246557B}" type="slidenum">
              <a:rPr lang="en-US" altLang="en-US" sz="1000" smtClean="0"/>
              <a:pPr>
                <a:spcBef>
                  <a:spcPct val="0"/>
                </a:spcBef>
                <a:buClrTx/>
                <a:buSzTx/>
                <a:buFontTx/>
                <a:buNone/>
              </a:pPr>
              <a:t>17</a:t>
            </a:fld>
            <a:endParaRPr lang="en-US" altLang="en-US" sz="1000"/>
          </a:p>
        </p:txBody>
      </p:sp>
      <p:sp>
        <p:nvSpPr>
          <p:cNvPr id="22532" name="Title 1"/>
          <p:cNvSpPr>
            <a:spLocks noGrp="1"/>
          </p:cNvSpPr>
          <p:nvPr>
            <p:ph type="title"/>
          </p:nvPr>
        </p:nvSpPr>
        <p:spPr/>
        <p:txBody>
          <a:bodyPr/>
          <a:lstStyle/>
          <a:p>
            <a:r>
              <a:rPr lang="en-US" altLang="en-US" sz="3200"/>
              <a:t>Runway Safety Nets – </a:t>
            </a:r>
            <a:r>
              <a:rPr lang="en-US" altLang="en-US" sz="3200">
                <a:solidFill>
                  <a:srgbClr val="0075BD"/>
                </a:solidFill>
              </a:rPr>
              <a:t>Examples (ROPS)</a:t>
            </a:r>
            <a:endParaRPr lang="en-US" altLang="en-US" sz="3200"/>
          </a:p>
        </p:txBody>
      </p:sp>
      <p:sp>
        <p:nvSpPr>
          <p:cNvPr id="8" name="Content Placeholder 2"/>
          <p:cNvSpPr>
            <a:spLocks noGrp="1"/>
          </p:cNvSpPr>
          <p:nvPr>
            <p:ph idx="1"/>
          </p:nvPr>
        </p:nvSpPr>
        <p:spPr/>
        <p:txBody>
          <a:bodyPr/>
          <a:lstStyle/>
          <a:p>
            <a:pPr>
              <a:spcBef>
                <a:spcPts val="0"/>
              </a:spcBef>
              <a:spcAft>
                <a:spcPts val="600"/>
              </a:spcAft>
            </a:pPr>
            <a:r>
              <a:rPr lang="en-US" sz="1800" dirty="0"/>
              <a:t>“</a:t>
            </a:r>
            <a:r>
              <a:rPr lang="en-US" sz="1800" b="1" i="1" dirty="0"/>
              <a:t>The aircraft continued to float down the runway (…) and just before touchdown, ROPS announced “Runway Too Short!”  </a:t>
            </a:r>
            <a:r>
              <a:rPr lang="en-US" sz="1800" i="1" dirty="0"/>
              <a:t>This startled me because this was my </a:t>
            </a:r>
            <a:r>
              <a:rPr lang="en-US" sz="1800" b="1" i="1" dirty="0"/>
              <a:t>first time hearing the ROPS system operate</a:t>
            </a:r>
            <a:r>
              <a:rPr lang="en-US" sz="1800" i="1" dirty="0"/>
              <a:t>. </a:t>
            </a:r>
            <a:r>
              <a:rPr lang="en-US" sz="1800" b="1" i="1" dirty="0"/>
              <a:t>At no time in my initial training nor in other SIM Sessions was this system demonstrated to me in the simulator”</a:t>
            </a:r>
            <a:r>
              <a:rPr lang="en-US" sz="1800" i="1" dirty="0"/>
              <a:t>.</a:t>
            </a:r>
          </a:p>
          <a:p>
            <a:pPr>
              <a:spcBef>
                <a:spcPts val="0"/>
              </a:spcBef>
              <a:spcAft>
                <a:spcPts val="600"/>
              </a:spcAft>
            </a:pPr>
            <a:r>
              <a:rPr lang="en-US" sz="1800" i="1" dirty="0"/>
              <a:t>“(…) we did not touch down until at least midway down the field, maybe more, and heard the "Runway too short" callout in the airplane twice. CA landed (…), </a:t>
            </a:r>
            <a:r>
              <a:rPr lang="en-US" sz="1800" b="1" i="1" dirty="0"/>
              <a:t>we should have gone around</a:t>
            </a:r>
            <a:r>
              <a:rPr lang="en-US" sz="1800" i="1" dirty="0"/>
              <a:t>”.</a:t>
            </a:r>
          </a:p>
          <a:p>
            <a:pPr>
              <a:spcBef>
                <a:spcPts val="0"/>
              </a:spcBef>
              <a:spcAft>
                <a:spcPts val="600"/>
              </a:spcAft>
            </a:pPr>
            <a:r>
              <a:rPr lang="en-US" sz="1800" i="1" dirty="0"/>
              <a:t>“</a:t>
            </a:r>
            <a:r>
              <a:rPr lang="en-US" sz="1800" b="1" i="1" dirty="0"/>
              <a:t>Captain landed long. ROPS warning sounded</a:t>
            </a:r>
            <a:r>
              <a:rPr lang="en-US" sz="1800" i="1" dirty="0"/>
              <a:t>. (…)  We did not realize procedure was to go around when warning sounded.” </a:t>
            </a:r>
          </a:p>
        </p:txBody>
      </p:sp>
      <p:sp>
        <p:nvSpPr>
          <p:cNvPr id="6" name="Rectangle 5"/>
          <p:cNvSpPr/>
          <p:nvPr/>
        </p:nvSpPr>
        <p:spPr>
          <a:xfrm>
            <a:off x="5181600" y="6459538"/>
            <a:ext cx="3962400" cy="339725"/>
          </a:xfrm>
          <a:prstGeom prst="rect">
            <a:avLst/>
          </a:prstGeom>
        </p:spPr>
        <p:txBody>
          <a:bodyPr>
            <a:spAutoFit/>
          </a:bodyPr>
          <a:lstStyle/>
          <a:p>
            <a:pPr algn="r">
              <a:defRPr/>
            </a:pPr>
            <a:r>
              <a:rPr lang="en-US" sz="800" b="1" dirty="0">
                <a:solidFill>
                  <a:schemeClr val="tx2"/>
                </a:solidFill>
                <a:latin typeface="+mn-lt"/>
              </a:rPr>
              <a:t>Copyright ©2016 International Air Transport Association. All rights reserved. </a:t>
            </a:r>
          </a:p>
          <a:p>
            <a:pPr algn="r">
              <a:defRPr/>
            </a:pPr>
            <a:r>
              <a:rPr lang="en-US" sz="800" b="1" dirty="0">
                <a:solidFill>
                  <a:schemeClr val="tx2"/>
                </a:solidFill>
                <a:latin typeface="+mn-lt"/>
              </a:rPr>
              <a:t>Subject to restrictions and disclaimer on page 2. </a:t>
            </a:r>
          </a:p>
        </p:txBody>
      </p:sp>
    </p:spTree>
    <p:extLst>
      <p:ext uri="{BB962C8B-B14F-4D97-AF65-F5344CB8AC3E}">
        <p14:creationId xmlns:p14="http://schemas.microsoft.com/office/powerpoint/2010/main" val="180333392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STEADES Analysis – Runway Safety Nets</a:t>
            </a:r>
          </a:p>
        </p:txBody>
      </p:sp>
      <p:sp>
        <p:nvSpPr>
          <p:cNvPr id="24579" name="Slide Number Placeholder 4"/>
          <p:cNvSpPr>
            <a:spLocks noGrp="1"/>
          </p:cNvSpPr>
          <p:nvPr>
            <p:ph type="sldNum" sz="quarter" idx="12"/>
          </p:nvPr>
        </p:nvSpPr>
        <p:spPr>
          <a:noFill/>
        </p:spPr>
        <p:txBody>
          <a:bodyPr/>
          <a:lstStyle>
            <a:lvl1pPr>
              <a:spcBef>
                <a:spcPct val="20000"/>
              </a:spcBef>
              <a:buClr>
                <a:schemeClr val="tx1"/>
              </a:buClr>
              <a:buSzPct val="85000"/>
              <a:buFont typeface="Wingdings" panose="05000000000000000000" pitchFamily="2" charset="2"/>
              <a:buChar char="ä"/>
              <a:defRPr sz="2400">
                <a:solidFill>
                  <a:schemeClr val="tx2"/>
                </a:solidFill>
                <a:latin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9pPr>
          </a:lstStyle>
          <a:p>
            <a:pPr>
              <a:spcBef>
                <a:spcPct val="0"/>
              </a:spcBef>
              <a:buClrTx/>
              <a:buSzTx/>
              <a:buFontTx/>
              <a:buNone/>
            </a:pPr>
            <a:fld id="{4403AE4C-11A7-4F9F-AC13-D61539210255}" type="slidenum">
              <a:rPr lang="en-US" altLang="en-US" sz="1000" smtClean="0"/>
              <a:pPr>
                <a:spcBef>
                  <a:spcPct val="0"/>
                </a:spcBef>
                <a:buClrTx/>
                <a:buSzTx/>
                <a:buFontTx/>
                <a:buNone/>
              </a:pPr>
              <a:t>18</a:t>
            </a:fld>
            <a:endParaRPr lang="en-US" altLang="en-US" sz="1000"/>
          </a:p>
        </p:txBody>
      </p:sp>
      <p:sp>
        <p:nvSpPr>
          <p:cNvPr id="24580" name="Title 1"/>
          <p:cNvSpPr>
            <a:spLocks noGrp="1"/>
          </p:cNvSpPr>
          <p:nvPr>
            <p:ph type="title"/>
          </p:nvPr>
        </p:nvSpPr>
        <p:spPr>
          <a:xfrm>
            <a:off x="457200" y="1676400"/>
            <a:ext cx="8229600" cy="584200"/>
          </a:xfrm>
        </p:spPr>
        <p:txBody>
          <a:bodyPr/>
          <a:lstStyle/>
          <a:p>
            <a:r>
              <a:rPr lang="en-US" altLang="en-US" sz="3200" dirty="0"/>
              <a:t>Runway Safety Nets – </a:t>
            </a:r>
            <a:r>
              <a:rPr lang="en-US" altLang="en-US" sz="3200" dirty="0">
                <a:solidFill>
                  <a:srgbClr val="0075BD"/>
                </a:solidFill>
              </a:rPr>
              <a:t>Examples (RAAS)</a:t>
            </a:r>
            <a:endParaRPr lang="en-US" altLang="en-US" sz="3200" dirty="0"/>
          </a:p>
        </p:txBody>
      </p:sp>
      <p:sp>
        <p:nvSpPr>
          <p:cNvPr id="8" name="Content Placeholder 2"/>
          <p:cNvSpPr>
            <a:spLocks noGrp="1"/>
          </p:cNvSpPr>
          <p:nvPr>
            <p:ph idx="1"/>
          </p:nvPr>
        </p:nvSpPr>
        <p:spPr>
          <a:xfrm>
            <a:off x="457200" y="2362200"/>
            <a:ext cx="8229600" cy="3657600"/>
          </a:xfrm>
        </p:spPr>
        <p:txBody>
          <a:bodyPr/>
          <a:lstStyle/>
          <a:p>
            <a:pPr>
              <a:defRPr/>
            </a:pPr>
            <a:r>
              <a:rPr lang="en-US" altLang="en-US" sz="1800" b="1" i="1" dirty="0"/>
              <a:t>Example Report Narrative</a:t>
            </a:r>
            <a:r>
              <a:rPr lang="en-US" altLang="en-US" sz="1800" dirty="0"/>
              <a:t> </a:t>
            </a:r>
          </a:p>
          <a:p>
            <a:pPr marL="347663" indent="0">
              <a:buFont typeface="Wingdings" panose="05000000000000000000" pitchFamily="2" charset="2"/>
              <a:buNone/>
              <a:defRPr/>
            </a:pPr>
            <a:r>
              <a:rPr lang="en-US" altLang="en-US" sz="1800" i="1" dirty="0"/>
              <a:t>“- Radar vectored for final ILS runway 36. Ended up high on profile after series of track shortening. ROD increased (+/-2000fpm).</a:t>
            </a:r>
          </a:p>
          <a:p>
            <a:pPr marL="347663" indent="0">
              <a:buFont typeface="Wingdings" panose="05000000000000000000" pitchFamily="2" charset="2"/>
              <a:buNone/>
              <a:defRPr/>
            </a:pPr>
            <a:r>
              <a:rPr lang="en-US" altLang="en-US" sz="1800" i="1" dirty="0"/>
              <a:t>- Glide slope captured at 1300ft RA with landing gears down &amp; flaps 15deg.</a:t>
            </a:r>
          </a:p>
          <a:p>
            <a:pPr marL="347663" indent="0">
              <a:buFont typeface="Wingdings" panose="05000000000000000000" pitchFamily="2" charset="2"/>
              <a:buNone/>
              <a:defRPr/>
            </a:pPr>
            <a:r>
              <a:rPr lang="en-US" altLang="en-US" sz="1800" i="1" dirty="0"/>
              <a:t>- Flaps 40deg landing was planned initially however due to approach speed still high, flaps 30deg was selected for landing (VREF 30: 147kts).</a:t>
            </a:r>
          </a:p>
          <a:p>
            <a:pPr marL="347663" indent="0">
              <a:buFont typeface="Wingdings" panose="05000000000000000000" pitchFamily="2" charset="2"/>
              <a:buNone/>
              <a:defRPr/>
            </a:pPr>
            <a:r>
              <a:rPr lang="en-US" altLang="en-US" sz="1800" i="1" dirty="0"/>
              <a:t>- RAAS triggered for "flaps", speed and "too fast" below 1000ft RA.</a:t>
            </a:r>
          </a:p>
          <a:p>
            <a:pPr marL="347663" indent="0">
              <a:buFont typeface="Wingdings" panose="05000000000000000000" pitchFamily="2" charset="2"/>
              <a:buNone/>
              <a:defRPr/>
            </a:pPr>
            <a:r>
              <a:rPr lang="en-US" altLang="en-US" sz="1800" i="1" dirty="0"/>
              <a:t>- A/c fully configured above 500ft RA in VMC however approach speed still high at +-165kts.</a:t>
            </a:r>
          </a:p>
          <a:p>
            <a:pPr marL="347663" indent="0">
              <a:buFont typeface="Wingdings" panose="05000000000000000000" pitchFamily="2" charset="2"/>
              <a:buNone/>
              <a:defRPr/>
            </a:pPr>
            <a:r>
              <a:rPr lang="en-US" altLang="en-US" sz="1800" i="1" dirty="0"/>
              <a:t>- Approach speed bleeds down to VREF 30 + 5 by minima.</a:t>
            </a:r>
          </a:p>
          <a:p>
            <a:pPr marL="347663" indent="0">
              <a:buFont typeface="Wingdings" panose="05000000000000000000" pitchFamily="2" charset="2"/>
              <a:buNone/>
              <a:defRPr/>
            </a:pPr>
            <a:r>
              <a:rPr lang="en-US" altLang="en-US" sz="1800" i="1" dirty="0"/>
              <a:t>- A/c landed uneventfully.”</a:t>
            </a:r>
            <a:endParaRPr lang="en-US" altLang="en-US" sz="1600" i="1" dirty="0"/>
          </a:p>
        </p:txBody>
      </p:sp>
      <p:sp>
        <p:nvSpPr>
          <p:cNvPr id="6" name="Rectangle 5"/>
          <p:cNvSpPr/>
          <p:nvPr/>
        </p:nvSpPr>
        <p:spPr>
          <a:xfrm>
            <a:off x="5181600" y="6459538"/>
            <a:ext cx="3962400" cy="339725"/>
          </a:xfrm>
          <a:prstGeom prst="rect">
            <a:avLst/>
          </a:prstGeom>
        </p:spPr>
        <p:txBody>
          <a:bodyPr>
            <a:spAutoFit/>
          </a:bodyPr>
          <a:lstStyle/>
          <a:p>
            <a:pPr algn="r">
              <a:defRPr/>
            </a:pPr>
            <a:r>
              <a:rPr lang="en-US" sz="800" b="1" dirty="0">
                <a:solidFill>
                  <a:schemeClr val="tx2"/>
                </a:solidFill>
                <a:latin typeface="+mn-lt"/>
              </a:rPr>
              <a:t>Copyright ©2016 International Air Transport Association. All rights reserved. </a:t>
            </a:r>
          </a:p>
          <a:p>
            <a:pPr algn="r">
              <a:defRPr/>
            </a:pPr>
            <a:r>
              <a:rPr lang="en-US" sz="800" b="1" dirty="0">
                <a:solidFill>
                  <a:schemeClr val="tx2"/>
                </a:solidFill>
                <a:latin typeface="+mn-lt"/>
              </a:rPr>
              <a:t>Subject to restrictions and disclaimer on page 2. </a:t>
            </a:r>
          </a:p>
        </p:txBody>
      </p:sp>
    </p:spTree>
    <p:extLst>
      <p:ext uri="{BB962C8B-B14F-4D97-AF65-F5344CB8AC3E}">
        <p14:creationId xmlns:p14="http://schemas.microsoft.com/office/powerpoint/2010/main" val="187719033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a:t>STEADES Analysis – Runway Safety Nets</a:t>
            </a:r>
          </a:p>
        </p:txBody>
      </p:sp>
      <p:sp>
        <p:nvSpPr>
          <p:cNvPr id="24579" name="Slide Number Placeholder 4"/>
          <p:cNvSpPr>
            <a:spLocks noGrp="1"/>
          </p:cNvSpPr>
          <p:nvPr>
            <p:ph type="sldNum" sz="quarter" idx="12"/>
          </p:nvPr>
        </p:nvSpPr>
        <p:spPr>
          <a:noFill/>
        </p:spPr>
        <p:txBody>
          <a:bodyPr/>
          <a:lstStyle>
            <a:lvl1pPr>
              <a:spcBef>
                <a:spcPct val="20000"/>
              </a:spcBef>
              <a:buClr>
                <a:schemeClr val="tx1"/>
              </a:buClr>
              <a:buSzPct val="85000"/>
              <a:buFont typeface="Wingdings" panose="05000000000000000000" pitchFamily="2" charset="2"/>
              <a:buChar char="ä"/>
              <a:defRPr sz="2400">
                <a:solidFill>
                  <a:schemeClr val="tx2"/>
                </a:solidFill>
                <a:latin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9pPr>
          </a:lstStyle>
          <a:p>
            <a:pPr>
              <a:spcBef>
                <a:spcPct val="0"/>
              </a:spcBef>
              <a:buClrTx/>
              <a:buSzTx/>
              <a:buFontTx/>
              <a:buNone/>
            </a:pPr>
            <a:fld id="{4403AE4C-11A7-4F9F-AC13-D61539210255}" type="slidenum">
              <a:rPr lang="en-US" altLang="en-US" sz="1000" smtClean="0"/>
              <a:pPr>
                <a:spcBef>
                  <a:spcPct val="0"/>
                </a:spcBef>
                <a:buClrTx/>
                <a:buSzTx/>
                <a:buFontTx/>
                <a:buNone/>
              </a:pPr>
              <a:t>19</a:t>
            </a:fld>
            <a:endParaRPr lang="en-US" altLang="en-US" sz="1000"/>
          </a:p>
        </p:txBody>
      </p:sp>
      <p:sp>
        <p:nvSpPr>
          <p:cNvPr id="24580" name="Title 1"/>
          <p:cNvSpPr>
            <a:spLocks noGrp="1"/>
          </p:cNvSpPr>
          <p:nvPr>
            <p:ph type="title"/>
          </p:nvPr>
        </p:nvSpPr>
        <p:spPr>
          <a:xfrm>
            <a:off x="457200" y="1676400"/>
            <a:ext cx="8229600" cy="584200"/>
          </a:xfrm>
        </p:spPr>
        <p:txBody>
          <a:bodyPr/>
          <a:lstStyle/>
          <a:p>
            <a:r>
              <a:rPr lang="en-US" altLang="en-US" sz="3200"/>
              <a:t>Runway Safety Nets – </a:t>
            </a:r>
            <a:r>
              <a:rPr lang="en-US" altLang="en-US" sz="3200">
                <a:solidFill>
                  <a:srgbClr val="0075BD"/>
                </a:solidFill>
              </a:rPr>
              <a:t>Examples (RAAS)</a:t>
            </a:r>
            <a:endParaRPr lang="en-US" altLang="en-US" sz="3200"/>
          </a:p>
        </p:txBody>
      </p:sp>
      <p:sp>
        <p:nvSpPr>
          <p:cNvPr id="8" name="Content Placeholder 2"/>
          <p:cNvSpPr>
            <a:spLocks noGrp="1"/>
          </p:cNvSpPr>
          <p:nvPr>
            <p:ph idx="1"/>
          </p:nvPr>
        </p:nvSpPr>
        <p:spPr>
          <a:xfrm>
            <a:off x="457200" y="2362200"/>
            <a:ext cx="8229600" cy="3657600"/>
          </a:xfrm>
        </p:spPr>
        <p:txBody>
          <a:bodyPr/>
          <a:lstStyle/>
          <a:p>
            <a:pPr>
              <a:defRPr/>
            </a:pPr>
            <a:r>
              <a:rPr lang="en-US" altLang="en-US" sz="1800" b="1" i="1" dirty="0"/>
              <a:t>Example Report Narratives</a:t>
            </a:r>
          </a:p>
          <a:p>
            <a:pPr marL="0" indent="0">
              <a:buNone/>
              <a:defRPr/>
            </a:pPr>
            <a:r>
              <a:rPr lang="en-US" altLang="en-US" sz="1200" dirty="0"/>
              <a:t> </a:t>
            </a:r>
            <a:endParaRPr lang="en-US" altLang="en-US" sz="1100" dirty="0"/>
          </a:p>
          <a:p>
            <a:pPr>
              <a:spcBef>
                <a:spcPts val="0"/>
              </a:spcBef>
              <a:spcAft>
                <a:spcPts val="600"/>
              </a:spcAft>
            </a:pPr>
            <a:r>
              <a:rPr lang="en-US" sz="1800" dirty="0"/>
              <a:t>“</a:t>
            </a:r>
            <a:r>
              <a:rPr lang="en-US" sz="1800" i="1" dirty="0"/>
              <a:t>During takeoff roll (…) we got twice the RAAS callout “On Taxiway". As it was clearly a wrong callout we continued the takeoff roll”</a:t>
            </a:r>
          </a:p>
          <a:p>
            <a:pPr>
              <a:spcBef>
                <a:spcPts val="0"/>
              </a:spcBef>
              <a:spcAft>
                <a:spcPts val="600"/>
              </a:spcAft>
            </a:pPr>
            <a:r>
              <a:rPr lang="en-US" sz="1800" i="1" dirty="0"/>
              <a:t>“Wrong RAAS callout of "On Taxiway on Taxiway" came on (…) just before touchdown. Alert was unexpected but landing was carried out uneventfully. Operating crew confirms that the RAAS callout was wrongly issued and can be hazardous when unexpected”.</a:t>
            </a:r>
          </a:p>
          <a:p>
            <a:pPr>
              <a:spcBef>
                <a:spcPts val="0"/>
              </a:spcBef>
              <a:spcAft>
                <a:spcPts val="600"/>
              </a:spcAft>
            </a:pPr>
            <a:r>
              <a:rPr lang="en-US" sz="1800" i="1" dirty="0"/>
              <a:t>“During a full length departure (…) an incorrect 'Caution on Taxiway' occurred. As the runway was positively identified the take-off was continued. Full runway length S10 is an addition to the old runway was therefore not yet be in the RAAS database”. </a:t>
            </a:r>
          </a:p>
        </p:txBody>
      </p:sp>
      <p:sp>
        <p:nvSpPr>
          <p:cNvPr id="6" name="Rectangle 5"/>
          <p:cNvSpPr/>
          <p:nvPr/>
        </p:nvSpPr>
        <p:spPr>
          <a:xfrm>
            <a:off x="5181600" y="6459538"/>
            <a:ext cx="3962400" cy="339725"/>
          </a:xfrm>
          <a:prstGeom prst="rect">
            <a:avLst/>
          </a:prstGeom>
        </p:spPr>
        <p:txBody>
          <a:bodyPr>
            <a:spAutoFit/>
          </a:bodyPr>
          <a:lstStyle/>
          <a:p>
            <a:pPr algn="r">
              <a:defRPr/>
            </a:pPr>
            <a:r>
              <a:rPr lang="en-US" sz="800" b="1" dirty="0">
                <a:solidFill>
                  <a:schemeClr val="tx2"/>
                </a:solidFill>
                <a:latin typeface="+mn-lt"/>
              </a:rPr>
              <a:t>Copyright ©2016 International Air Transport Association. All rights reserved. </a:t>
            </a:r>
          </a:p>
          <a:p>
            <a:pPr algn="r">
              <a:defRPr/>
            </a:pPr>
            <a:r>
              <a:rPr lang="en-US" sz="800" b="1" dirty="0">
                <a:solidFill>
                  <a:schemeClr val="tx2"/>
                </a:solidFill>
                <a:latin typeface="+mn-lt"/>
              </a:rPr>
              <a:t>Subject to restrictions and disclaimer on page 2. </a:t>
            </a:r>
          </a:p>
        </p:txBody>
      </p:sp>
    </p:spTree>
    <p:extLst>
      <p:ext uri="{BB962C8B-B14F-4D97-AF65-F5344CB8AC3E}">
        <p14:creationId xmlns:p14="http://schemas.microsoft.com/office/powerpoint/2010/main" val="12676207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1" name="Oval 14"/>
          <p:cNvSpPr>
            <a:spLocks noChangeArrowheads="1"/>
          </p:cNvSpPr>
          <p:nvPr/>
        </p:nvSpPr>
        <p:spPr bwMode="auto">
          <a:xfrm>
            <a:off x="4383758" y="3536181"/>
            <a:ext cx="303212" cy="280988"/>
          </a:xfrm>
          <a:prstGeom prst="ellipse">
            <a:avLst/>
          </a:prstGeom>
          <a:solidFill>
            <a:srgbClr val="0000CC"/>
          </a:solidFill>
          <a:ln w="12700">
            <a:solidFill>
              <a:schemeClr val="tx1"/>
            </a:solidFill>
            <a:round/>
            <a:headEnd type="none" w="sm" len="sm"/>
            <a:tailEnd type="none" w="sm" len="sm"/>
          </a:ln>
        </p:spPr>
        <p:txBody>
          <a:bodyPr wrap="none" anchor="ctr"/>
          <a:lstStyle>
            <a:lvl1pPr>
              <a:defRPr sz="4000" b="1">
                <a:solidFill>
                  <a:srgbClr val="FF0000"/>
                </a:solidFill>
                <a:latin typeface="Comic Sans MS" panose="030F0702030302020204" pitchFamily="66" charset="0"/>
              </a:defRPr>
            </a:lvl1pPr>
            <a:lvl2pPr marL="742950" indent="-285750">
              <a:defRPr sz="4000" b="1">
                <a:solidFill>
                  <a:srgbClr val="FF0000"/>
                </a:solidFill>
                <a:latin typeface="Comic Sans MS" panose="030F0702030302020204" pitchFamily="66" charset="0"/>
              </a:defRPr>
            </a:lvl2pPr>
            <a:lvl3pPr marL="1143000" indent="-228600">
              <a:defRPr sz="4000" b="1">
                <a:solidFill>
                  <a:srgbClr val="FF0000"/>
                </a:solidFill>
                <a:latin typeface="Comic Sans MS" panose="030F0702030302020204" pitchFamily="66" charset="0"/>
              </a:defRPr>
            </a:lvl3pPr>
            <a:lvl4pPr marL="1600200" indent="-228600">
              <a:defRPr sz="4000" b="1">
                <a:solidFill>
                  <a:srgbClr val="FF0000"/>
                </a:solidFill>
                <a:latin typeface="Comic Sans MS" panose="030F0702030302020204" pitchFamily="66" charset="0"/>
              </a:defRPr>
            </a:lvl4pPr>
            <a:lvl5pPr marL="2057400" indent="-228600">
              <a:defRPr sz="4000" b="1">
                <a:solidFill>
                  <a:srgbClr val="FF0000"/>
                </a:solidFill>
                <a:latin typeface="Comic Sans MS" panose="030F0702030302020204" pitchFamily="66" charset="0"/>
              </a:defRPr>
            </a:lvl5pPr>
            <a:lvl6pPr marL="2514600" indent="-228600" eaLnBrk="0" fontAlgn="base" hangingPunct="0">
              <a:spcBef>
                <a:spcPct val="0"/>
              </a:spcBef>
              <a:spcAft>
                <a:spcPct val="0"/>
              </a:spcAft>
              <a:defRPr sz="4000" b="1">
                <a:solidFill>
                  <a:srgbClr val="FF0000"/>
                </a:solidFill>
                <a:latin typeface="Comic Sans MS" panose="030F0702030302020204" pitchFamily="66" charset="0"/>
              </a:defRPr>
            </a:lvl6pPr>
            <a:lvl7pPr marL="2971800" indent="-228600" eaLnBrk="0" fontAlgn="base" hangingPunct="0">
              <a:spcBef>
                <a:spcPct val="0"/>
              </a:spcBef>
              <a:spcAft>
                <a:spcPct val="0"/>
              </a:spcAft>
              <a:defRPr sz="4000" b="1">
                <a:solidFill>
                  <a:srgbClr val="FF0000"/>
                </a:solidFill>
                <a:latin typeface="Comic Sans MS" panose="030F0702030302020204" pitchFamily="66" charset="0"/>
              </a:defRPr>
            </a:lvl7pPr>
            <a:lvl8pPr marL="3429000" indent="-228600" eaLnBrk="0" fontAlgn="base" hangingPunct="0">
              <a:spcBef>
                <a:spcPct val="0"/>
              </a:spcBef>
              <a:spcAft>
                <a:spcPct val="0"/>
              </a:spcAft>
              <a:defRPr sz="4000" b="1">
                <a:solidFill>
                  <a:srgbClr val="FF0000"/>
                </a:solidFill>
                <a:latin typeface="Comic Sans MS" panose="030F0702030302020204" pitchFamily="66" charset="0"/>
              </a:defRPr>
            </a:lvl8pPr>
            <a:lvl9pPr marL="3886200" indent="-228600" eaLnBrk="0" fontAlgn="base" hangingPunct="0">
              <a:spcBef>
                <a:spcPct val="0"/>
              </a:spcBef>
              <a:spcAft>
                <a:spcPct val="0"/>
              </a:spcAft>
              <a:defRPr sz="4000" b="1">
                <a:solidFill>
                  <a:srgbClr val="FF0000"/>
                </a:solidFill>
                <a:latin typeface="Comic Sans MS" panose="030F0702030302020204" pitchFamily="66" charset="0"/>
              </a:defRPr>
            </a:lvl9pPr>
          </a:lstStyle>
          <a:p>
            <a:pPr algn="ctr"/>
            <a:endParaRPr lang="fr-FR" altLang="fr-FR" i="1">
              <a:solidFill>
                <a:srgbClr val="FC0128"/>
              </a:solidFill>
              <a:latin typeface="Arial" panose="020B0604020202020204" pitchFamily="34" charset="0"/>
            </a:endParaRPr>
          </a:p>
        </p:txBody>
      </p:sp>
      <p:grpSp>
        <p:nvGrpSpPr>
          <p:cNvPr id="4099" name="Group 5"/>
          <p:cNvGrpSpPr>
            <a:grpSpLocks/>
          </p:cNvGrpSpPr>
          <p:nvPr/>
        </p:nvGrpSpPr>
        <p:grpSpPr bwMode="auto">
          <a:xfrm>
            <a:off x="2051720" y="3882256"/>
            <a:ext cx="3141663" cy="658813"/>
            <a:chOff x="1993" y="1673"/>
            <a:chExt cx="2885" cy="618"/>
          </a:xfrm>
        </p:grpSpPr>
        <p:sp>
          <p:nvSpPr>
            <p:cNvPr id="4127" name="Freeform 6"/>
            <p:cNvSpPr>
              <a:spLocks/>
            </p:cNvSpPr>
            <p:nvPr/>
          </p:nvSpPr>
          <p:spPr bwMode="auto">
            <a:xfrm>
              <a:off x="3225" y="1673"/>
              <a:ext cx="1653" cy="618"/>
            </a:xfrm>
            <a:custGeom>
              <a:avLst/>
              <a:gdLst>
                <a:gd name="T0" fmla="*/ 1653 w 1653"/>
                <a:gd name="T1" fmla="*/ 618 h 618"/>
                <a:gd name="T2" fmla="*/ 1082 w 1653"/>
                <a:gd name="T3" fmla="*/ 0 h 618"/>
                <a:gd name="T4" fmla="*/ 984 w 1653"/>
                <a:gd name="T5" fmla="*/ 0 h 618"/>
                <a:gd name="T6" fmla="*/ 718 w 1653"/>
                <a:gd name="T7" fmla="*/ 291 h 618"/>
                <a:gd name="T8" fmla="*/ 0 w 1653"/>
                <a:gd name="T9" fmla="*/ 288 h 618"/>
                <a:gd name="T10" fmla="*/ 319 w 1653"/>
                <a:gd name="T11" fmla="*/ 288 h 618"/>
                <a:gd name="T12" fmla="*/ 0 60000 65536"/>
                <a:gd name="T13" fmla="*/ 0 60000 65536"/>
                <a:gd name="T14" fmla="*/ 0 60000 65536"/>
                <a:gd name="T15" fmla="*/ 0 60000 65536"/>
                <a:gd name="T16" fmla="*/ 0 60000 65536"/>
                <a:gd name="T17" fmla="*/ 0 60000 65536"/>
                <a:gd name="T18" fmla="*/ 0 w 1653"/>
                <a:gd name="T19" fmla="*/ 0 h 618"/>
                <a:gd name="T20" fmla="*/ 1653 w 1653"/>
                <a:gd name="T21" fmla="*/ 618 h 618"/>
              </a:gdLst>
              <a:ahLst/>
              <a:cxnLst>
                <a:cxn ang="T12">
                  <a:pos x="T0" y="T1"/>
                </a:cxn>
                <a:cxn ang="T13">
                  <a:pos x="T2" y="T3"/>
                </a:cxn>
                <a:cxn ang="T14">
                  <a:pos x="T4" y="T5"/>
                </a:cxn>
                <a:cxn ang="T15">
                  <a:pos x="T6" y="T7"/>
                </a:cxn>
                <a:cxn ang="T16">
                  <a:pos x="T8" y="T9"/>
                </a:cxn>
                <a:cxn ang="T17">
                  <a:pos x="T10" y="T11"/>
                </a:cxn>
              </a:cxnLst>
              <a:rect l="T18" t="T19" r="T20" b="T21"/>
              <a:pathLst>
                <a:path w="1653" h="618">
                  <a:moveTo>
                    <a:pt x="1653" y="618"/>
                  </a:moveTo>
                  <a:lnTo>
                    <a:pt x="1082" y="0"/>
                  </a:lnTo>
                  <a:lnTo>
                    <a:pt x="984" y="0"/>
                  </a:lnTo>
                  <a:lnTo>
                    <a:pt x="718" y="291"/>
                  </a:lnTo>
                  <a:lnTo>
                    <a:pt x="0" y="288"/>
                  </a:lnTo>
                  <a:lnTo>
                    <a:pt x="319" y="288"/>
                  </a:lnTo>
                </a:path>
              </a:pathLst>
            </a:custGeom>
            <a:noFill/>
            <a:ln w="5715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128" name="Freeform 7"/>
            <p:cNvSpPr>
              <a:spLocks/>
            </p:cNvSpPr>
            <p:nvPr/>
          </p:nvSpPr>
          <p:spPr bwMode="auto">
            <a:xfrm flipH="1">
              <a:off x="1993" y="1673"/>
              <a:ext cx="1653" cy="618"/>
            </a:xfrm>
            <a:custGeom>
              <a:avLst/>
              <a:gdLst>
                <a:gd name="T0" fmla="*/ 1653 w 1653"/>
                <a:gd name="T1" fmla="*/ 618 h 618"/>
                <a:gd name="T2" fmla="*/ 1082 w 1653"/>
                <a:gd name="T3" fmla="*/ 0 h 618"/>
                <a:gd name="T4" fmla="*/ 984 w 1653"/>
                <a:gd name="T5" fmla="*/ 0 h 618"/>
                <a:gd name="T6" fmla="*/ 718 w 1653"/>
                <a:gd name="T7" fmla="*/ 291 h 618"/>
                <a:gd name="T8" fmla="*/ 0 w 1653"/>
                <a:gd name="T9" fmla="*/ 288 h 618"/>
                <a:gd name="T10" fmla="*/ 319 w 1653"/>
                <a:gd name="T11" fmla="*/ 288 h 618"/>
                <a:gd name="T12" fmla="*/ 0 60000 65536"/>
                <a:gd name="T13" fmla="*/ 0 60000 65536"/>
                <a:gd name="T14" fmla="*/ 0 60000 65536"/>
                <a:gd name="T15" fmla="*/ 0 60000 65536"/>
                <a:gd name="T16" fmla="*/ 0 60000 65536"/>
                <a:gd name="T17" fmla="*/ 0 60000 65536"/>
                <a:gd name="T18" fmla="*/ 0 w 1653"/>
                <a:gd name="T19" fmla="*/ 0 h 618"/>
                <a:gd name="T20" fmla="*/ 1653 w 1653"/>
                <a:gd name="T21" fmla="*/ 618 h 618"/>
              </a:gdLst>
              <a:ahLst/>
              <a:cxnLst>
                <a:cxn ang="T12">
                  <a:pos x="T0" y="T1"/>
                </a:cxn>
                <a:cxn ang="T13">
                  <a:pos x="T2" y="T3"/>
                </a:cxn>
                <a:cxn ang="T14">
                  <a:pos x="T4" y="T5"/>
                </a:cxn>
                <a:cxn ang="T15">
                  <a:pos x="T6" y="T7"/>
                </a:cxn>
                <a:cxn ang="T16">
                  <a:pos x="T8" y="T9"/>
                </a:cxn>
                <a:cxn ang="T17">
                  <a:pos x="T10" y="T11"/>
                </a:cxn>
              </a:cxnLst>
              <a:rect l="T18" t="T19" r="T20" b="T21"/>
              <a:pathLst>
                <a:path w="1653" h="618">
                  <a:moveTo>
                    <a:pt x="1653" y="618"/>
                  </a:moveTo>
                  <a:lnTo>
                    <a:pt x="1082" y="0"/>
                  </a:lnTo>
                  <a:lnTo>
                    <a:pt x="984" y="0"/>
                  </a:lnTo>
                  <a:lnTo>
                    <a:pt x="718" y="291"/>
                  </a:lnTo>
                  <a:lnTo>
                    <a:pt x="0" y="288"/>
                  </a:lnTo>
                  <a:lnTo>
                    <a:pt x="319" y="288"/>
                  </a:lnTo>
                </a:path>
              </a:pathLst>
            </a:custGeom>
            <a:noFill/>
            <a:ln w="57150">
              <a:solidFill>
                <a:schemeClr val="tx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nvGrpSpPr>
          <p:cNvPr id="352264" name="Group 8"/>
          <p:cNvGrpSpPr>
            <a:grpSpLocks/>
          </p:cNvGrpSpPr>
          <p:nvPr/>
        </p:nvGrpSpPr>
        <p:grpSpPr bwMode="auto">
          <a:xfrm>
            <a:off x="2845470" y="3234556"/>
            <a:ext cx="1509713" cy="731838"/>
            <a:chOff x="582" y="1979"/>
            <a:chExt cx="929" cy="461"/>
          </a:xfrm>
        </p:grpSpPr>
        <p:sp>
          <p:nvSpPr>
            <p:cNvPr id="4121" name="Text Box 18"/>
            <p:cNvSpPr txBox="1">
              <a:spLocks noChangeArrowheads="1"/>
            </p:cNvSpPr>
            <p:nvPr/>
          </p:nvSpPr>
          <p:spPr bwMode="auto">
            <a:xfrm>
              <a:off x="610" y="1979"/>
              <a:ext cx="88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4000" b="1">
                  <a:solidFill>
                    <a:srgbClr val="FF0000"/>
                  </a:solidFill>
                  <a:latin typeface="Comic Sans MS" panose="030F0702030302020204" pitchFamily="66" charset="0"/>
                </a:defRPr>
              </a:lvl1pPr>
              <a:lvl2pPr marL="742950" indent="-285750">
                <a:defRPr sz="4000" b="1">
                  <a:solidFill>
                    <a:srgbClr val="FF0000"/>
                  </a:solidFill>
                  <a:latin typeface="Comic Sans MS" panose="030F0702030302020204" pitchFamily="66" charset="0"/>
                </a:defRPr>
              </a:lvl2pPr>
              <a:lvl3pPr marL="1143000" indent="-228600">
                <a:defRPr sz="4000" b="1">
                  <a:solidFill>
                    <a:srgbClr val="FF0000"/>
                  </a:solidFill>
                  <a:latin typeface="Comic Sans MS" panose="030F0702030302020204" pitchFamily="66" charset="0"/>
                </a:defRPr>
              </a:lvl3pPr>
              <a:lvl4pPr marL="1600200" indent="-228600">
                <a:defRPr sz="4000" b="1">
                  <a:solidFill>
                    <a:srgbClr val="FF0000"/>
                  </a:solidFill>
                  <a:latin typeface="Comic Sans MS" panose="030F0702030302020204" pitchFamily="66" charset="0"/>
                </a:defRPr>
              </a:lvl4pPr>
              <a:lvl5pPr marL="2057400" indent="-228600">
                <a:defRPr sz="4000" b="1">
                  <a:solidFill>
                    <a:srgbClr val="FF0000"/>
                  </a:solidFill>
                  <a:latin typeface="Comic Sans MS" panose="030F0702030302020204" pitchFamily="66" charset="0"/>
                </a:defRPr>
              </a:lvl5pPr>
              <a:lvl6pPr marL="2514600" indent="-228600" eaLnBrk="0" fontAlgn="base" hangingPunct="0">
                <a:spcBef>
                  <a:spcPct val="0"/>
                </a:spcBef>
                <a:spcAft>
                  <a:spcPct val="0"/>
                </a:spcAft>
                <a:defRPr sz="4000" b="1">
                  <a:solidFill>
                    <a:srgbClr val="FF0000"/>
                  </a:solidFill>
                  <a:latin typeface="Comic Sans MS" panose="030F0702030302020204" pitchFamily="66" charset="0"/>
                </a:defRPr>
              </a:lvl6pPr>
              <a:lvl7pPr marL="2971800" indent="-228600" eaLnBrk="0" fontAlgn="base" hangingPunct="0">
                <a:spcBef>
                  <a:spcPct val="0"/>
                </a:spcBef>
                <a:spcAft>
                  <a:spcPct val="0"/>
                </a:spcAft>
                <a:defRPr sz="4000" b="1">
                  <a:solidFill>
                    <a:srgbClr val="FF0000"/>
                  </a:solidFill>
                  <a:latin typeface="Comic Sans MS" panose="030F0702030302020204" pitchFamily="66" charset="0"/>
                </a:defRPr>
              </a:lvl7pPr>
              <a:lvl8pPr marL="3429000" indent="-228600" eaLnBrk="0" fontAlgn="base" hangingPunct="0">
                <a:spcBef>
                  <a:spcPct val="0"/>
                </a:spcBef>
                <a:spcAft>
                  <a:spcPct val="0"/>
                </a:spcAft>
                <a:defRPr sz="4000" b="1">
                  <a:solidFill>
                    <a:srgbClr val="FF0000"/>
                  </a:solidFill>
                  <a:latin typeface="Comic Sans MS" panose="030F0702030302020204" pitchFamily="66" charset="0"/>
                </a:defRPr>
              </a:lvl8pPr>
              <a:lvl9pPr marL="3886200" indent="-228600" eaLnBrk="0" fontAlgn="base" hangingPunct="0">
                <a:spcBef>
                  <a:spcPct val="0"/>
                </a:spcBef>
                <a:spcAft>
                  <a:spcPct val="0"/>
                </a:spcAft>
                <a:defRPr sz="4000" b="1">
                  <a:solidFill>
                    <a:srgbClr val="FF0000"/>
                  </a:solidFill>
                  <a:latin typeface="Comic Sans MS" panose="030F0702030302020204" pitchFamily="66" charset="0"/>
                </a:defRPr>
              </a:lvl9pPr>
            </a:lstStyle>
            <a:p>
              <a:pPr algn="ctr"/>
              <a:r>
                <a:rPr lang="en-GB" altLang="fr-FR" sz="2000">
                  <a:solidFill>
                    <a:srgbClr val="008E00"/>
                  </a:solidFill>
                  <a:latin typeface="Arial" panose="020B0604020202020204" pitchFamily="34" charset="0"/>
                </a:rPr>
                <a:t>Control</a:t>
              </a:r>
            </a:p>
          </p:txBody>
        </p:sp>
        <p:sp>
          <p:nvSpPr>
            <p:cNvPr id="4122" name="Line 22"/>
            <p:cNvSpPr>
              <a:spLocks noChangeShapeType="1"/>
            </p:cNvSpPr>
            <p:nvPr/>
          </p:nvSpPr>
          <p:spPr bwMode="auto">
            <a:xfrm flipH="1">
              <a:off x="768" y="2241"/>
              <a:ext cx="96" cy="189"/>
            </a:xfrm>
            <a:prstGeom prst="line">
              <a:avLst/>
            </a:prstGeom>
            <a:noFill/>
            <a:ln w="38100">
              <a:solidFill>
                <a:srgbClr val="008E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fr-FR"/>
            </a:p>
          </p:txBody>
        </p:sp>
        <p:sp>
          <p:nvSpPr>
            <p:cNvPr id="4123" name="Line 23"/>
            <p:cNvSpPr>
              <a:spLocks noChangeShapeType="1"/>
            </p:cNvSpPr>
            <p:nvPr/>
          </p:nvSpPr>
          <p:spPr bwMode="auto">
            <a:xfrm>
              <a:off x="1046" y="2230"/>
              <a:ext cx="5" cy="137"/>
            </a:xfrm>
            <a:prstGeom prst="line">
              <a:avLst/>
            </a:prstGeom>
            <a:noFill/>
            <a:ln w="38100">
              <a:solidFill>
                <a:srgbClr val="008E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fr-FR"/>
            </a:p>
          </p:txBody>
        </p:sp>
        <p:sp>
          <p:nvSpPr>
            <p:cNvPr id="4124" name="Line 24"/>
            <p:cNvSpPr>
              <a:spLocks noChangeShapeType="1"/>
            </p:cNvSpPr>
            <p:nvPr/>
          </p:nvSpPr>
          <p:spPr bwMode="auto">
            <a:xfrm>
              <a:off x="1239" y="2230"/>
              <a:ext cx="90" cy="210"/>
            </a:xfrm>
            <a:prstGeom prst="line">
              <a:avLst/>
            </a:prstGeom>
            <a:noFill/>
            <a:ln w="38100">
              <a:solidFill>
                <a:srgbClr val="008E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fr-FR"/>
            </a:p>
          </p:txBody>
        </p:sp>
        <p:sp>
          <p:nvSpPr>
            <p:cNvPr id="4125" name="Line 25"/>
            <p:cNvSpPr>
              <a:spLocks noChangeShapeType="1"/>
            </p:cNvSpPr>
            <p:nvPr/>
          </p:nvSpPr>
          <p:spPr bwMode="auto">
            <a:xfrm flipH="1">
              <a:off x="582" y="2226"/>
              <a:ext cx="107" cy="147"/>
            </a:xfrm>
            <a:prstGeom prst="line">
              <a:avLst/>
            </a:prstGeom>
            <a:noFill/>
            <a:ln w="38100">
              <a:solidFill>
                <a:srgbClr val="008E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fr-FR"/>
            </a:p>
          </p:txBody>
        </p:sp>
        <p:sp>
          <p:nvSpPr>
            <p:cNvPr id="4126" name="Line 26"/>
            <p:cNvSpPr>
              <a:spLocks noChangeShapeType="1"/>
            </p:cNvSpPr>
            <p:nvPr/>
          </p:nvSpPr>
          <p:spPr bwMode="auto">
            <a:xfrm>
              <a:off x="1421" y="2225"/>
              <a:ext cx="90" cy="152"/>
            </a:xfrm>
            <a:prstGeom prst="line">
              <a:avLst/>
            </a:prstGeom>
            <a:noFill/>
            <a:ln w="38100">
              <a:solidFill>
                <a:srgbClr val="008E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fr-FR"/>
            </a:p>
          </p:txBody>
        </p:sp>
      </p:grpSp>
      <p:grpSp>
        <p:nvGrpSpPr>
          <p:cNvPr id="352271" name="Group 15"/>
          <p:cNvGrpSpPr>
            <a:grpSpLocks/>
          </p:cNvGrpSpPr>
          <p:nvPr/>
        </p:nvGrpSpPr>
        <p:grpSpPr bwMode="auto">
          <a:xfrm>
            <a:off x="4767936" y="3718742"/>
            <a:ext cx="2155826" cy="747713"/>
            <a:chOff x="1841" y="2342"/>
            <a:chExt cx="1358" cy="471"/>
          </a:xfrm>
        </p:grpSpPr>
        <p:sp>
          <p:nvSpPr>
            <p:cNvPr id="4117" name="Text Box 19"/>
            <p:cNvSpPr txBox="1">
              <a:spLocks noChangeArrowheads="1"/>
            </p:cNvSpPr>
            <p:nvPr/>
          </p:nvSpPr>
          <p:spPr bwMode="auto">
            <a:xfrm>
              <a:off x="2208" y="2522"/>
              <a:ext cx="9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4000" b="1">
                  <a:solidFill>
                    <a:srgbClr val="FF0000"/>
                  </a:solidFill>
                  <a:latin typeface="Comic Sans MS" panose="030F0702030302020204" pitchFamily="66" charset="0"/>
                </a:defRPr>
              </a:lvl1pPr>
              <a:lvl2pPr marL="742950" indent="-285750">
                <a:defRPr sz="4000" b="1">
                  <a:solidFill>
                    <a:srgbClr val="FF0000"/>
                  </a:solidFill>
                  <a:latin typeface="Comic Sans MS" panose="030F0702030302020204" pitchFamily="66" charset="0"/>
                </a:defRPr>
              </a:lvl2pPr>
              <a:lvl3pPr marL="1143000" indent="-228600">
                <a:defRPr sz="4000" b="1">
                  <a:solidFill>
                    <a:srgbClr val="FF0000"/>
                  </a:solidFill>
                  <a:latin typeface="Comic Sans MS" panose="030F0702030302020204" pitchFamily="66" charset="0"/>
                </a:defRPr>
              </a:lvl3pPr>
              <a:lvl4pPr marL="1600200" indent="-228600">
                <a:defRPr sz="4000" b="1">
                  <a:solidFill>
                    <a:srgbClr val="FF0000"/>
                  </a:solidFill>
                  <a:latin typeface="Comic Sans MS" panose="030F0702030302020204" pitchFamily="66" charset="0"/>
                </a:defRPr>
              </a:lvl4pPr>
              <a:lvl5pPr marL="2057400" indent="-228600">
                <a:defRPr sz="4000" b="1">
                  <a:solidFill>
                    <a:srgbClr val="FF0000"/>
                  </a:solidFill>
                  <a:latin typeface="Comic Sans MS" panose="030F0702030302020204" pitchFamily="66" charset="0"/>
                </a:defRPr>
              </a:lvl5pPr>
              <a:lvl6pPr marL="2514600" indent="-228600" eaLnBrk="0" fontAlgn="base" hangingPunct="0">
                <a:spcBef>
                  <a:spcPct val="0"/>
                </a:spcBef>
                <a:spcAft>
                  <a:spcPct val="0"/>
                </a:spcAft>
                <a:defRPr sz="4000" b="1">
                  <a:solidFill>
                    <a:srgbClr val="FF0000"/>
                  </a:solidFill>
                  <a:latin typeface="Comic Sans MS" panose="030F0702030302020204" pitchFamily="66" charset="0"/>
                </a:defRPr>
              </a:lvl6pPr>
              <a:lvl7pPr marL="2971800" indent="-228600" eaLnBrk="0" fontAlgn="base" hangingPunct="0">
                <a:spcBef>
                  <a:spcPct val="0"/>
                </a:spcBef>
                <a:spcAft>
                  <a:spcPct val="0"/>
                </a:spcAft>
                <a:defRPr sz="4000" b="1">
                  <a:solidFill>
                    <a:srgbClr val="FF0000"/>
                  </a:solidFill>
                  <a:latin typeface="Comic Sans MS" panose="030F0702030302020204" pitchFamily="66" charset="0"/>
                </a:defRPr>
              </a:lvl7pPr>
              <a:lvl8pPr marL="3429000" indent="-228600" eaLnBrk="0" fontAlgn="base" hangingPunct="0">
                <a:spcBef>
                  <a:spcPct val="0"/>
                </a:spcBef>
                <a:spcAft>
                  <a:spcPct val="0"/>
                </a:spcAft>
                <a:defRPr sz="4000" b="1">
                  <a:solidFill>
                    <a:srgbClr val="FF0000"/>
                  </a:solidFill>
                  <a:latin typeface="Comic Sans MS" panose="030F0702030302020204" pitchFamily="66" charset="0"/>
                </a:defRPr>
              </a:lvl8pPr>
              <a:lvl9pPr marL="3886200" indent="-228600" eaLnBrk="0" fontAlgn="base" hangingPunct="0">
                <a:spcBef>
                  <a:spcPct val="0"/>
                </a:spcBef>
                <a:spcAft>
                  <a:spcPct val="0"/>
                </a:spcAft>
                <a:defRPr sz="4000" b="1">
                  <a:solidFill>
                    <a:srgbClr val="FF0000"/>
                  </a:solidFill>
                  <a:latin typeface="Comic Sans MS" panose="030F0702030302020204" pitchFamily="66" charset="0"/>
                </a:defRPr>
              </a:lvl9pPr>
            </a:lstStyle>
            <a:p>
              <a:r>
                <a:rPr lang="en-GB" altLang="fr-FR" sz="2400" dirty="0">
                  <a:latin typeface="Arial" panose="020B0604020202020204" pitchFamily="34" charset="0"/>
                </a:rPr>
                <a:t>Recovery</a:t>
              </a:r>
            </a:p>
          </p:txBody>
        </p:sp>
        <p:sp>
          <p:nvSpPr>
            <p:cNvPr id="4118" name="Line 29"/>
            <p:cNvSpPr>
              <a:spLocks noChangeShapeType="1"/>
            </p:cNvSpPr>
            <p:nvPr/>
          </p:nvSpPr>
          <p:spPr bwMode="auto">
            <a:xfrm flipH="1">
              <a:off x="1841" y="2342"/>
              <a:ext cx="219" cy="199"/>
            </a:xfrm>
            <a:prstGeom prst="line">
              <a:avLst/>
            </a:prstGeom>
            <a:noFill/>
            <a:ln w="762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4119" name="Line 30"/>
            <p:cNvSpPr>
              <a:spLocks noChangeShapeType="1"/>
            </p:cNvSpPr>
            <p:nvPr/>
          </p:nvSpPr>
          <p:spPr bwMode="auto">
            <a:xfrm flipH="1">
              <a:off x="1934" y="2433"/>
              <a:ext cx="220" cy="199"/>
            </a:xfrm>
            <a:prstGeom prst="line">
              <a:avLst/>
            </a:prstGeom>
            <a:noFill/>
            <a:ln w="762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sp>
          <p:nvSpPr>
            <p:cNvPr id="4120" name="Line 31"/>
            <p:cNvSpPr>
              <a:spLocks noChangeShapeType="1"/>
            </p:cNvSpPr>
            <p:nvPr/>
          </p:nvSpPr>
          <p:spPr bwMode="auto">
            <a:xfrm flipH="1">
              <a:off x="2028" y="2525"/>
              <a:ext cx="218" cy="199"/>
            </a:xfrm>
            <a:prstGeom prst="line">
              <a:avLst/>
            </a:prstGeom>
            <a:noFill/>
            <a:ln w="76200">
              <a:solidFill>
                <a:srgbClr val="FF99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fr-FR"/>
            </a:p>
          </p:txBody>
        </p:sp>
      </p:grpSp>
      <p:grpSp>
        <p:nvGrpSpPr>
          <p:cNvPr id="352276" name="Group 20"/>
          <p:cNvGrpSpPr>
            <a:grpSpLocks/>
          </p:cNvGrpSpPr>
          <p:nvPr/>
        </p:nvGrpSpPr>
        <p:grpSpPr bwMode="auto">
          <a:xfrm>
            <a:off x="3077245" y="3888606"/>
            <a:ext cx="1081088" cy="279400"/>
            <a:chOff x="1791" y="2436"/>
            <a:chExt cx="681" cy="176"/>
          </a:xfrm>
        </p:grpSpPr>
        <p:sp>
          <p:nvSpPr>
            <p:cNvPr id="4114" name="Oval 10"/>
            <p:cNvSpPr>
              <a:spLocks noChangeArrowheads="1"/>
            </p:cNvSpPr>
            <p:nvPr/>
          </p:nvSpPr>
          <p:spPr bwMode="auto">
            <a:xfrm>
              <a:off x="2044" y="2436"/>
              <a:ext cx="189" cy="176"/>
            </a:xfrm>
            <a:prstGeom prst="ellipse">
              <a:avLst/>
            </a:prstGeom>
            <a:solidFill>
              <a:srgbClr val="000099"/>
            </a:solidFill>
            <a:ln w="12700">
              <a:solidFill>
                <a:srgbClr val="000099"/>
              </a:solidFill>
              <a:round/>
              <a:headEnd type="none" w="sm" len="sm"/>
              <a:tailEnd type="none" w="sm" len="sm"/>
            </a:ln>
          </p:spPr>
          <p:txBody>
            <a:bodyPr wrap="none" anchor="ctr"/>
            <a:lstStyle>
              <a:lvl1pPr>
                <a:defRPr sz="4000" b="1">
                  <a:solidFill>
                    <a:srgbClr val="FF0000"/>
                  </a:solidFill>
                  <a:latin typeface="Comic Sans MS" panose="030F0702030302020204" pitchFamily="66" charset="0"/>
                </a:defRPr>
              </a:lvl1pPr>
              <a:lvl2pPr marL="742950" indent="-285750">
                <a:defRPr sz="4000" b="1">
                  <a:solidFill>
                    <a:srgbClr val="FF0000"/>
                  </a:solidFill>
                  <a:latin typeface="Comic Sans MS" panose="030F0702030302020204" pitchFamily="66" charset="0"/>
                </a:defRPr>
              </a:lvl2pPr>
              <a:lvl3pPr marL="1143000" indent="-228600">
                <a:defRPr sz="4000" b="1">
                  <a:solidFill>
                    <a:srgbClr val="FF0000"/>
                  </a:solidFill>
                  <a:latin typeface="Comic Sans MS" panose="030F0702030302020204" pitchFamily="66" charset="0"/>
                </a:defRPr>
              </a:lvl3pPr>
              <a:lvl4pPr marL="1600200" indent="-228600">
                <a:defRPr sz="4000" b="1">
                  <a:solidFill>
                    <a:srgbClr val="FF0000"/>
                  </a:solidFill>
                  <a:latin typeface="Comic Sans MS" panose="030F0702030302020204" pitchFamily="66" charset="0"/>
                </a:defRPr>
              </a:lvl4pPr>
              <a:lvl5pPr marL="2057400" indent="-228600">
                <a:defRPr sz="4000" b="1">
                  <a:solidFill>
                    <a:srgbClr val="FF0000"/>
                  </a:solidFill>
                  <a:latin typeface="Comic Sans MS" panose="030F0702030302020204" pitchFamily="66" charset="0"/>
                </a:defRPr>
              </a:lvl5pPr>
              <a:lvl6pPr marL="2514600" indent="-228600" eaLnBrk="0" fontAlgn="base" hangingPunct="0">
                <a:spcBef>
                  <a:spcPct val="0"/>
                </a:spcBef>
                <a:spcAft>
                  <a:spcPct val="0"/>
                </a:spcAft>
                <a:defRPr sz="4000" b="1">
                  <a:solidFill>
                    <a:srgbClr val="FF0000"/>
                  </a:solidFill>
                  <a:latin typeface="Comic Sans MS" panose="030F0702030302020204" pitchFamily="66" charset="0"/>
                </a:defRPr>
              </a:lvl6pPr>
              <a:lvl7pPr marL="2971800" indent="-228600" eaLnBrk="0" fontAlgn="base" hangingPunct="0">
                <a:spcBef>
                  <a:spcPct val="0"/>
                </a:spcBef>
                <a:spcAft>
                  <a:spcPct val="0"/>
                </a:spcAft>
                <a:defRPr sz="4000" b="1">
                  <a:solidFill>
                    <a:srgbClr val="FF0000"/>
                  </a:solidFill>
                  <a:latin typeface="Comic Sans MS" panose="030F0702030302020204" pitchFamily="66" charset="0"/>
                </a:defRPr>
              </a:lvl7pPr>
              <a:lvl8pPr marL="3429000" indent="-228600" eaLnBrk="0" fontAlgn="base" hangingPunct="0">
                <a:spcBef>
                  <a:spcPct val="0"/>
                </a:spcBef>
                <a:spcAft>
                  <a:spcPct val="0"/>
                </a:spcAft>
                <a:defRPr sz="4000" b="1">
                  <a:solidFill>
                    <a:srgbClr val="FF0000"/>
                  </a:solidFill>
                  <a:latin typeface="Comic Sans MS" panose="030F0702030302020204" pitchFamily="66" charset="0"/>
                </a:defRPr>
              </a:lvl8pPr>
              <a:lvl9pPr marL="3886200" indent="-228600" eaLnBrk="0" fontAlgn="base" hangingPunct="0">
                <a:spcBef>
                  <a:spcPct val="0"/>
                </a:spcBef>
                <a:spcAft>
                  <a:spcPct val="0"/>
                </a:spcAft>
                <a:defRPr sz="4000" b="1">
                  <a:solidFill>
                    <a:srgbClr val="FF0000"/>
                  </a:solidFill>
                  <a:latin typeface="Comic Sans MS" panose="030F0702030302020204" pitchFamily="66" charset="0"/>
                </a:defRPr>
              </a:lvl9pPr>
            </a:lstStyle>
            <a:p>
              <a:pPr eaLnBrk="1" hangingPunct="1"/>
              <a:endParaRPr lang="fr-FR" altLang="fr-FR" sz="1800">
                <a:latin typeface="Arial" panose="020B0604020202020204" pitchFamily="34" charset="0"/>
              </a:endParaRPr>
            </a:p>
          </p:txBody>
        </p:sp>
        <p:sp>
          <p:nvSpPr>
            <p:cNvPr id="4115" name="Line 22"/>
            <p:cNvSpPr>
              <a:spLocks noChangeShapeType="1"/>
            </p:cNvSpPr>
            <p:nvPr/>
          </p:nvSpPr>
          <p:spPr bwMode="auto">
            <a:xfrm flipH="1">
              <a:off x="1791" y="2523"/>
              <a:ext cx="227" cy="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4116" name="Line 23"/>
            <p:cNvSpPr>
              <a:spLocks noChangeShapeType="1"/>
            </p:cNvSpPr>
            <p:nvPr/>
          </p:nvSpPr>
          <p:spPr bwMode="auto">
            <a:xfrm>
              <a:off x="2245" y="2523"/>
              <a:ext cx="227" cy="0"/>
            </a:xfrm>
            <a:prstGeom prst="line">
              <a:avLst/>
            </a:prstGeom>
            <a:noFill/>
            <a:ln w="38100">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grpSp>
        <p:nvGrpSpPr>
          <p:cNvPr id="4104" name="Group 11"/>
          <p:cNvGrpSpPr>
            <a:grpSpLocks/>
          </p:cNvGrpSpPr>
          <p:nvPr/>
        </p:nvGrpSpPr>
        <p:grpSpPr bwMode="auto">
          <a:xfrm>
            <a:off x="5177508" y="4529956"/>
            <a:ext cx="1698625" cy="1304925"/>
            <a:chOff x="4624" y="2302"/>
            <a:chExt cx="1061" cy="1224"/>
          </a:xfrm>
        </p:grpSpPr>
        <p:sp>
          <p:nvSpPr>
            <p:cNvPr id="4109" name="Line 12"/>
            <p:cNvSpPr>
              <a:spLocks noChangeShapeType="1"/>
            </p:cNvSpPr>
            <p:nvPr/>
          </p:nvSpPr>
          <p:spPr bwMode="auto">
            <a:xfrm>
              <a:off x="4624" y="2302"/>
              <a:ext cx="0" cy="1224"/>
            </a:xfrm>
            <a:prstGeom prst="line">
              <a:avLst/>
            </a:prstGeom>
            <a:noFill/>
            <a:ln w="571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sp>
          <p:nvSpPr>
            <p:cNvPr id="4110" name="Line 13"/>
            <p:cNvSpPr>
              <a:spLocks noChangeShapeType="1"/>
            </p:cNvSpPr>
            <p:nvPr/>
          </p:nvSpPr>
          <p:spPr bwMode="auto">
            <a:xfrm>
              <a:off x="4625" y="3517"/>
              <a:ext cx="1060" cy="0"/>
            </a:xfrm>
            <a:prstGeom prst="line">
              <a:avLst/>
            </a:prstGeom>
            <a:noFill/>
            <a:ln w="5715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fr-FR"/>
            </a:p>
          </p:txBody>
        </p:sp>
      </p:grpSp>
      <p:sp>
        <p:nvSpPr>
          <p:cNvPr id="4105" name="Text Box 32"/>
          <p:cNvSpPr txBox="1">
            <a:spLocks noChangeArrowheads="1"/>
          </p:cNvSpPr>
          <p:nvPr/>
        </p:nvSpPr>
        <p:spPr bwMode="auto">
          <a:xfrm>
            <a:off x="2950245" y="4288656"/>
            <a:ext cx="152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4000" b="1">
                <a:solidFill>
                  <a:srgbClr val="FF0000"/>
                </a:solidFill>
                <a:latin typeface="Comic Sans MS" panose="030F0702030302020204" pitchFamily="66" charset="0"/>
              </a:defRPr>
            </a:lvl1pPr>
            <a:lvl2pPr marL="742950" indent="-285750">
              <a:defRPr sz="4000" b="1">
                <a:solidFill>
                  <a:srgbClr val="FF0000"/>
                </a:solidFill>
                <a:latin typeface="Comic Sans MS" panose="030F0702030302020204" pitchFamily="66" charset="0"/>
              </a:defRPr>
            </a:lvl2pPr>
            <a:lvl3pPr marL="1143000" indent="-228600">
              <a:defRPr sz="4000" b="1">
                <a:solidFill>
                  <a:srgbClr val="FF0000"/>
                </a:solidFill>
                <a:latin typeface="Comic Sans MS" panose="030F0702030302020204" pitchFamily="66" charset="0"/>
              </a:defRPr>
            </a:lvl3pPr>
            <a:lvl4pPr marL="1600200" indent="-228600">
              <a:defRPr sz="4000" b="1">
                <a:solidFill>
                  <a:srgbClr val="FF0000"/>
                </a:solidFill>
                <a:latin typeface="Comic Sans MS" panose="030F0702030302020204" pitchFamily="66" charset="0"/>
              </a:defRPr>
            </a:lvl4pPr>
            <a:lvl5pPr marL="2057400" indent="-228600">
              <a:defRPr sz="4000" b="1">
                <a:solidFill>
                  <a:srgbClr val="FF0000"/>
                </a:solidFill>
                <a:latin typeface="Comic Sans MS" panose="030F0702030302020204" pitchFamily="66" charset="0"/>
              </a:defRPr>
            </a:lvl5pPr>
            <a:lvl6pPr marL="2514600" indent="-228600" eaLnBrk="0" fontAlgn="base" hangingPunct="0">
              <a:spcBef>
                <a:spcPct val="0"/>
              </a:spcBef>
              <a:spcAft>
                <a:spcPct val="0"/>
              </a:spcAft>
              <a:defRPr sz="4000" b="1">
                <a:solidFill>
                  <a:srgbClr val="FF0000"/>
                </a:solidFill>
                <a:latin typeface="Comic Sans MS" panose="030F0702030302020204" pitchFamily="66" charset="0"/>
              </a:defRPr>
            </a:lvl6pPr>
            <a:lvl7pPr marL="2971800" indent="-228600" eaLnBrk="0" fontAlgn="base" hangingPunct="0">
              <a:spcBef>
                <a:spcPct val="0"/>
              </a:spcBef>
              <a:spcAft>
                <a:spcPct val="0"/>
              </a:spcAft>
              <a:defRPr sz="4000" b="1">
                <a:solidFill>
                  <a:srgbClr val="FF0000"/>
                </a:solidFill>
                <a:latin typeface="Comic Sans MS" panose="030F0702030302020204" pitchFamily="66" charset="0"/>
              </a:defRPr>
            </a:lvl7pPr>
            <a:lvl8pPr marL="3429000" indent="-228600" eaLnBrk="0" fontAlgn="base" hangingPunct="0">
              <a:spcBef>
                <a:spcPct val="0"/>
              </a:spcBef>
              <a:spcAft>
                <a:spcPct val="0"/>
              </a:spcAft>
              <a:defRPr sz="4000" b="1">
                <a:solidFill>
                  <a:srgbClr val="FF0000"/>
                </a:solidFill>
                <a:latin typeface="Comic Sans MS" panose="030F0702030302020204" pitchFamily="66" charset="0"/>
              </a:defRPr>
            </a:lvl8pPr>
            <a:lvl9pPr marL="3886200" indent="-228600" eaLnBrk="0" fontAlgn="base" hangingPunct="0">
              <a:spcBef>
                <a:spcPct val="0"/>
              </a:spcBef>
              <a:spcAft>
                <a:spcPct val="0"/>
              </a:spcAft>
              <a:defRPr sz="4000" b="1">
                <a:solidFill>
                  <a:srgbClr val="FF0000"/>
                </a:solidFill>
                <a:latin typeface="Comic Sans MS" panose="030F0702030302020204" pitchFamily="66" charset="0"/>
              </a:defRPr>
            </a:lvl9pPr>
          </a:lstStyle>
          <a:p>
            <a:pPr eaLnBrk="1" hangingPunct="1"/>
            <a:r>
              <a:rPr lang="fr-FR" altLang="fr-FR" sz="2000">
                <a:solidFill>
                  <a:srgbClr val="000099"/>
                </a:solidFill>
                <a:latin typeface="Arial" panose="020B0604020202020204" pitchFamily="34" charset="0"/>
              </a:rPr>
              <a:t>Operations</a:t>
            </a:r>
          </a:p>
        </p:txBody>
      </p:sp>
      <p:sp>
        <p:nvSpPr>
          <p:cNvPr id="4107" name="Rectangle 42"/>
          <p:cNvSpPr>
            <a:spLocks noChangeArrowheads="1"/>
          </p:cNvSpPr>
          <p:nvPr/>
        </p:nvSpPr>
        <p:spPr bwMode="auto">
          <a:xfrm>
            <a:off x="311150" y="1294780"/>
            <a:ext cx="8424863"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000" b="1">
                <a:solidFill>
                  <a:srgbClr val="FF0000"/>
                </a:solidFill>
                <a:latin typeface="Comic Sans MS" panose="030F0702030302020204" pitchFamily="66" charset="0"/>
              </a:defRPr>
            </a:lvl1pPr>
            <a:lvl2pPr marL="742950" indent="-285750">
              <a:defRPr sz="4000" b="1">
                <a:solidFill>
                  <a:srgbClr val="FF0000"/>
                </a:solidFill>
                <a:latin typeface="Comic Sans MS" panose="030F0702030302020204" pitchFamily="66" charset="0"/>
              </a:defRPr>
            </a:lvl2pPr>
            <a:lvl3pPr marL="1143000" indent="-228600">
              <a:defRPr sz="4000" b="1">
                <a:solidFill>
                  <a:srgbClr val="FF0000"/>
                </a:solidFill>
                <a:latin typeface="Comic Sans MS" panose="030F0702030302020204" pitchFamily="66" charset="0"/>
              </a:defRPr>
            </a:lvl3pPr>
            <a:lvl4pPr marL="1600200" indent="-228600">
              <a:defRPr sz="4000" b="1">
                <a:solidFill>
                  <a:srgbClr val="FF0000"/>
                </a:solidFill>
                <a:latin typeface="Comic Sans MS" panose="030F0702030302020204" pitchFamily="66" charset="0"/>
              </a:defRPr>
            </a:lvl4pPr>
            <a:lvl5pPr marL="2057400" indent="-228600">
              <a:defRPr sz="4000" b="1">
                <a:solidFill>
                  <a:srgbClr val="FF0000"/>
                </a:solidFill>
                <a:latin typeface="Comic Sans MS" panose="030F0702030302020204" pitchFamily="66" charset="0"/>
              </a:defRPr>
            </a:lvl5pPr>
            <a:lvl6pPr marL="2514600" indent="-228600" eaLnBrk="0" fontAlgn="base" hangingPunct="0">
              <a:spcBef>
                <a:spcPct val="0"/>
              </a:spcBef>
              <a:spcAft>
                <a:spcPct val="0"/>
              </a:spcAft>
              <a:defRPr sz="4000" b="1">
                <a:solidFill>
                  <a:srgbClr val="FF0000"/>
                </a:solidFill>
                <a:latin typeface="Comic Sans MS" panose="030F0702030302020204" pitchFamily="66" charset="0"/>
              </a:defRPr>
            </a:lvl6pPr>
            <a:lvl7pPr marL="2971800" indent="-228600" eaLnBrk="0" fontAlgn="base" hangingPunct="0">
              <a:spcBef>
                <a:spcPct val="0"/>
              </a:spcBef>
              <a:spcAft>
                <a:spcPct val="0"/>
              </a:spcAft>
              <a:defRPr sz="4000" b="1">
                <a:solidFill>
                  <a:srgbClr val="FF0000"/>
                </a:solidFill>
                <a:latin typeface="Comic Sans MS" panose="030F0702030302020204" pitchFamily="66" charset="0"/>
              </a:defRPr>
            </a:lvl7pPr>
            <a:lvl8pPr marL="3429000" indent="-228600" eaLnBrk="0" fontAlgn="base" hangingPunct="0">
              <a:spcBef>
                <a:spcPct val="0"/>
              </a:spcBef>
              <a:spcAft>
                <a:spcPct val="0"/>
              </a:spcAft>
              <a:defRPr sz="4000" b="1">
                <a:solidFill>
                  <a:srgbClr val="FF0000"/>
                </a:solidFill>
                <a:latin typeface="Comic Sans MS" panose="030F0702030302020204" pitchFamily="66" charset="0"/>
              </a:defRPr>
            </a:lvl8pPr>
            <a:lvl9pPr marL="3886200" indent="-228600" eaLnBrk="0" fontAlgn="base" hangingPunct="0">
              <a:spcBef>
                <a:spcPct val="0"/>
              </a:spcBef>
              <a:spcAft>
                <a:spcPct val="0"/>
              </a:spcAft>
              <a:defRPr sz="4000" b="1">
                <a:solidFill>
                  <a:srgbClr val="FF0000"/>
                </a:solidFill>
                <a:latin typeface="Comic Sans MS" panose="030F0702030302020204" pitchFamily="66" charset="0"/>
              </a:defRPr>
            </a:lvl9pPr>
          </a:lstStyle>
          <a:p>
            <a:pPr>
              <a:lnSpc>
                <a:spcPct val="90000"/>
              </a:lnSpc>
              <a:spcBef>
                <a:spcPts val="600"/>
              </a:spcBef>
            </a:pPr>
            <a:r>
              <a:rPr lang="fr-FR" sz="3600" b="0" kern="0" dirty="0">
                <a:solidFill>
                  <a:srgbClr val="0A4279"/>
                </a:solidFill>
                <a:latin typeface="Arial"/>
                <a:ea typeface="+mj-ea"/>
                <a:cs typeface="+mj-cs"/>
              </a:rPr>
              <a:t>The </a:t>
            </a:r>
            <a:r>
              <a:rPr lang="fr-FR" sz="3600" b="0" kern="0" dirty="0" err="1">
                <a:solidFill>
                  <a:srgbClr val="0A4279"/>
                </a:solidFill>
                <a:latin typeface="Arial"/>
                <a:ea typeface="+mj-ea"/>
                <a:cs typeface="+mj-cs"/>
              </a:rPr>
              <a:t>big</a:t>
            </a:r>
            <a:r>
              <a:rPr lang="fr-FR" sz="3600" b="0" kern="0" dirty="0">
                <a:solidFill>
                  <a:srgbClr val="0A4279"/>
                </a:solidFill>
                <a:latin typeface="Arial"/>
                <a:ea typeface="+mj-ea"/>
                <a:cs typeface="+mj-cs"/>
              </a:rPr>
              <a:t> </a:t>
            </a:r>
            <a:r>
              <a:rPr lang="fr-FR" sz="3600" b="0" kern="0" dirty="0" err="1">
                <a:solidFill>
                  <a:srgbClr val="0A4279"/>
                </a:solidFill>
                <a:latin typeface="Arial"/>
                <a:ea typeface="+mj-ea"/>
                <a:cs typeface="+mj-cs"/>
              </a:rPr>
              <a:t>picture</a:t>
            </a:r>
            <a:r>
              <a:rPr lang="fr-FR" sz="3600" b="0" kern="0" dirty="0">
                <a:solidFill>
                  <a:srgbClr val="0A4279"/>
                </a:solidFill>
                <a:latin typeface="Arial"/>
                <a:ea typeface="+mj-ea"/>
                <a:cs typeface="+mj-cs"/>
              </a:rPr>
              <a:t> of Safety Nets</a:t>
            </a:r>
            <a:endParaRPr lang="en-US" altLang="fr-FR" sz="3200" b="0" dirty="0">
              <a:solidFill>
                <a:srgbClr val="000099"/>
              </a:solidFill>
              <a:latin typeface="Arial" panose="020B0604020202020204" pitchFamily="34" charset="0"/>
            </a:endParaRPr>
          </a:p>
        </p:txBody>
      </p:sp>
      <p:grpSp>
        <p:nvGrpSpPr>
          <p:cNvPr id="8" name="Groupe 7"/>
          <p:cNvGrpSpPr/>
          <p:nvPr/>
        </p:nvGrpSpPr>
        <p:grpSpPr>
          <a:xfrm>
            <a:off x="5483498" y="3140968"/>
            <a:ext cx="2583091" cy="830997"/>
            <a:chOff x="5724128" y="2535287"/>
            <a:chExt cx="2583091" cy="830997"/>
          </a:xfrm>
        </p:grpSpPr>
        <p:sp>
          <p:nvSpPr>
            <p:cNvPr id="3" name="ZoneTexte 2"/>
            <p:cNvSpPr txBox="1"/>
            <p:nvPr/>
          </p:nvSpPr>
          <p:spPr>
            <a:xfrm>
              <a:off x="6444208" y="2535287"/>
              <a:ext cx="1863011" cy="830997"/>
            </a:xfrm>
            <a:prstGeom prst="rect">
              <a:avLst/>
            </a:prstGeom>
            <a:noFill/>
          </p:spPr>
          <p:txBody>
            <a:bodyPr wrap="none" rtlCol="0">
              <a:spAutoFit/>
            </a:bodyPr>
            <a:lstStyle/>
            <a:p>
              <a:r>
                <a:rPr lang="fr-FR" b="1" dirty="0">
                  <a:latin typeface="+mn-lt"/>
                </a:rPr>
                <a:t>Safety Nets</a:t>
              </a:r>
            </a:p>
            <a:p>
              <a:r>
                <a:rPr lang="fr-FR" b="1" dirty="0">
                  <a:latin typeface="+mn-lt"/>
                </a:rPr>
                <a:t>are </a:t>
              </a:r>
              <a:r>
                <a:rPr lang="fr-FR" b="1" dirty="0" err="1">
                  <a:latin typeface="+mn-lt"/>
                </a:rPr>
                <a:t>here</a:t>
              </a:r>
              <a:endParaRPr lang="fr-FR" b="1" dirty="0">
                <a:latin typeface="+mn-lt"/>
              </a:endParaRPr>
            </a:p>
          </p:txBody>
        </p:sp>
        <p:cxnSp>
          <p:nvCxnSpPr>
            <p:cNvPr id="5" name="Connecteur droit avec flèche 4"/>
            <p:cNvCxnSpPr/>
            <p:nvPr/>
          </p:nvCxnSpPr>
          <p:spPr>
            <a:xfrm flipH="1">
              <a:off x="5724128" y="2843979"/>
              <a:ext cx="756001" cy="388939"/>
            </a:xfrm>
            <a:prstGeom prst="straightConnector1">
              <a:avLst/>
            </a:prstGeom>
            <a:ln w="5715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4" name="Espace réservé de la date 3"/>
          <p:cNvSpPr txBox="1">
            <a:spLocks/>
          </p:cNvSpPr>
          <p:nvPr/>
        </p:nvSpPr>
        <p:spPr>
          <a:xfrm>
            <a:off x="5867400" y="6512768"/>
            <a:ext cx="3048000" cy="2286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altLang="en-US" sz="1000" dirty="0">
                <a:solidFill>
                  <a:srgbClr val="0070C0"/>
                </a:solidFill>
                <a:latin typeface="+mn-lt"/>
              </a:rPr>
              <a:t>7 June 2016</a:t>
            </a:r>
          </a:p>
        </p:txBody>
      </p:sp>
      <p:sp>
        <p:nvSpPr>
          <p:cNvPr id="45" name="Espace réservé du pied de page 4"/>
          <p:cNvSpPr txBox="1">
            <a:spLocks/>
          </p:cNvSpPr>
          <p:nvPr/>
        </p:nvSpPr>
        <p:spPr>
          <a:xfrm>
            <a:off x="223664" y="6512768"/>
            <a:ext cx="3124200" cy="2286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altLang="en-US" sz="1000" dirty="0">
                <a:solidFill>
                  <a:srgbClr val="0070C0"/>
                </a:solidFill>
                <a:latin typeface="+mn-lt"/>
              </a:rPr>
              <a:t>Managing Airline Safety Nets – </a:t>
            </a:r>
            <a:r>
              <a:rPr lang="en-US" altLang="en-US" sz="1000" dirty="0" err="1">
                <a:solidFill>
                  <a:srgbClr val="0070C0"/>
                </a:solidFill>
                <a:latin typeface="+mn-lt"/>
              </a:rPr>
              <a:t>BdC</a:t>
            </a:r>
            <a:r>
              <a:rPr lang="en-US" altLang="en-US" sz="1000" dirty="0">
                <a:solidFill>
                  <a:srgbClr val="0070C0"/>
                </a:solidFill>
                <a:latin typeface="+mn-lt"/>
              </a:rPr>
              <a:t> MP</a:t>
            </a:r>
          </a:p>
        </p:txBody>
      </p:sp>
      <p:sp>
        <p:nvSpPr>
          <p:cNvPr id="46" name="Espace réservé du numéro de diapositive 5"/>
          <p:cNvSpPr txBox="1">
            <a:spLocks/>
          </p:cNvSpPr>
          <p:nvPr/>
        </p:nvSpPr>
        <p:spPr>
          <a:xfrm>
            <a:off x="3962400" y="6512768"/>
            <a:ext cx="1219200" cy="228600"/>
          </a:xfrm>
          <a:prstGeom prst="rect">
            <a:avLst/>
          </a:prstGeom>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fld id="{D6F0CD7C-9CDE-4D84-8971-6C80F7FD074A}" type="slidenum">
              <a:rPr lang="en-US" altLang="en-US" sz="1000" smtClean="0">
                <a:solidFill>
                  <a:srgbClr val="0070C0"/>
                </a:solidFill>
                <a:latin typeface="+mn-lt"/>
              </a:rPr>
              <a:pPr algn="ctr"/>
              <a:t>2</a:t>
            </a:fld>
            <a:endParaRPr lang="en-US" altLang="en-US" sz="1000" dirty="0">
              <a:solidFill>
                <a:srgbClr val="0070C0"/>
              </a:solidFill>
              <a:latin typeface="+mn-lt"/>
            </a:endParaRPr>
          </a:p>
        </p:txBody>
      </p:sp>
      <p:sp>
        <p:nvSpPr>
          <p:cNvPr id="37" name="AutoShape 27"/>
          <p:cNvSpPr>
            <a:spLocks noChangeArrowheads="1"/>
          </p:cNvSpPr>
          <p:nvPr/>
        </p:nvSpPr>
        <p:spPr bwMode="auto">
          <a:xfrm>
            <a:off x="5227092" y="5536372"/>
            <a:ext cx="857076" cy="412908"/>
          </a:xfrm>
          <a:prstGeom prst="irregularSeal1">
            <a:avLst/>
          </a:prstGeom>
          <a:solidFill>
            <a:schemeClr val="tx1"/>
          </a:solidFill>
          <a:ln w="2857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endParaRPr lang="fr-FR" altLang="fr-FR" sz="2000">
              <a:solidFill>
                <a:srgbClr val="000099"/>
              </a:solidFill>
              <a:latin typeface="Arial" panose="020B0604020202020204" pitchFamily="34" charset="0"/>
            </a:endParaRPr>
          </a:p>
        </p:txBody>
      </p:sp>
    </p:spTree>
    <p:extLst>
      <p:ext uri="{BB962C8B-B14F-4D97-AF65-F5344CB8AC3E}">
        <p14:creationId xmlns:p14="http://schemas.microsoft.com/office/powerpoint/2010/main" val="142504528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52276"/>
                                        </p:tgtEl>
                                        <p:attrNameLst>
                                          <p:attrName>style.visibility</p:attrName>
                                        </p:attrNameLst>
                                      </p:cBhvr>
                                      <p:to>
                                        <p:strVal val="visible"/>
                                      </p:to>
                                    </p:set>
                                    <p:animEffect transition="in" filter="wipe(left)">
                                      <p:cBhvr>
                                        <p:cTn id="7" dur="500"/>
                                        <p:tgtEl>
                                          <p:spTgt spid="352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352264"/>
                                        </p:tgtEl>
                                        <p:attrNameLst>
                                          <p:attrName>style.visibility</p:attrName>
                                        </p:attrNameLst>
                                      </p:cBhvr>
                                      <p:to>
                                        <p:strVal val="visible"/>
                                      </p:to>
                                    </p:set>
                                    <p:animEffect transition="in" filter="wipe(up)">
                                      <p:cBhvr>
                                        <p:cTn id="12" dur="500"/>
                                        <p:tgtEl>
                                          <p:spTgt spid="3522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231"/>
                                        </p:tgtEl>
                                        <p:attrNameLst>
                                          <p:attrName>style.visibility</p:attrName>
                                        </p:attrNameLst>
                                      </p:cBhvr>
                                      <p:to>
                                        <p:strVal val="visible"/>
                                      </p:to>
                                    </p:set>
                                    <p:animEffect transition="in" filter="wipe(left)">
                                      <p:cBhvr>
                                        <p:cTn id="17" dur="500"/>
                                        <p:tgtEl>
                                          <p:spTgt spid="8231"/>
                                        </p:tgtEl>
                                      </p:cBhvr>
                                    </p:animEffect>
                                  </p:childTnLst>
                                </p:cTn>
                              </p:par>
                              <p:par>
                                <p:cTn id="18" presetID="22" presetClass="entr" presetSubtype="8" fill="hold" nodeType="withEffect">
                                  <p:stCondLst>
                                    <p:cond delay="0"/>
                                  </p:stCondLst>
                                  <p:childTnLst>
                                    <p:set>
                                      <p:cBhvr>
                                        <p:cTn id="19" dur="1" fill="hold">
                                          <p:stCondLst>
                                            <p:cond delay="0"/>
                                          </p:stCondLst>
                                        </p:cTn>
                                        <p:tgtEl>
                                          <p:spTgt spid="352271"/>
                                        </p:tgtEl>
                                        <p:attrNameLst>
                                          <p:attrName>style.visibility</p:attrName>
                                        </p:attrNameLst>
                                      </p:cBhvr>
                                      <p:to>
                                        <p:strVal val="visible"/>
                                      </p:to>
                                    </p:set>
                                    <p:animEffect transition="in" filter="wipe(left)">
                                      <p:cBhvr>
                                        <p:cTn id="20" dur="500"/>
                                        <p:tgtEl>
                                          <p:spTgt spid="352271"/>
                                        </p:tgtEl>
                                      </p:cBhvr>
                                    </p:animEffect>
                                  </p:childTnLst>
                                </p:cTn>
                              </p:par>
                            </p:childTnLst>
                          </p:cTn>
                        </p:par>
                        <p:par>
                          <p:cTn id="21" fill="hold">
                            <p:stCondLst>
                              <p:cond delay="500"/>
                            </p:stCondLst>
                            <p:childTnLst>
                              <p:par>
                                <p:cTn id="22" presetID="2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p:txBody>
          <a:bodyPr/>
          <a:lstStyle/>
          <a:p>
            <a:r>
              <a:rPr lang="en-US" altLang="en-US" sz="1800" b="1" i="1" dirty="0"/>
              <a:t>Example Report Narrative: </a:t>
            </a:r>
            <a:r>
              <a:rPr lang="en-US" altLang="en-US" sz="1800" i="1" dirty="0"/>
              <a:t>“(…) </a:t>
            </a:r>
            <a:r>
              <a:rPr lang="en-US" altLang="en-US" sz="1800" b="1" i="1" dirty="0"/>
              <a:t>The tower controller then cleared us to cross, but the runway entrance lights remained illuminated</a:t>
            </a:r>
            <a:r>
              <a:rPr lang="en-US" altLang="en-US" sz="1800" i="1" dirty="0"/>
              <a:t>. We told the controller we were going to hold short because the lights were still on. He acknowledged and then told us that those lights are just for use with aircraft departing the runway, not arrivals. (…) </a:t>
            </a:r>
            <a:r>
              <a:rPr lang="en-US" altLang="en-US" sz="1800" b="1" i="1" dirty="0"/>
              <a:t>We told him we were going to hold short because the RWSL lights remained illuminated</a:t>
            </a:r>
            <a:r>
              <a:rPr lang="en-US" altLang="en-US" sz="1800" i="1" dirty="0"/>
              <a:t>. (…) </a:t>
            </a:r>
          </a:p>
          <a:p>
            <a:pPr marL="400050" lvl="1" indent="0">
              <a:buNone/>
            </a:pPr>
            <a:r>
              <a:rPr lang="en-US" altLang="en-US" sz="1800" i="1" dirty="0"/>
              <a:t>Later as we departed ***, the ATIS stated: "RWSL in operation. Do not cross or depart against red lights." Additionally, upon inspection of company provided charts for ***, no mention is made of this RWSL system.</a:t>
            </a:r>
            <a:r>
              <a:rPr lang="en-US" altLang="en-US" sz="1800" dirty="0"/>
              <a:t>” </a:t>
            </a:r>
          </a:p>
        </p:txBody>
      </p:sp>
      <p:sp>
        <p:nvSpPr>
          <p:cNvPr id="4" name="Footer Placeholder 3"/>
          <p:cNvSpPr>
            <a:spLocks noGrp="1"/>
          </p:cNvSpPr>
          <p:nvPr>
            <p:ph type="ftr" sz="quarter" idx="11"/>
          </p:nvPr>
        </p:nvSpPr>
        <p:spPr/>
        <p:txBody>
          <a:bodyPr/>
          <a:lstStyle/>
          <a:p>
            <a:pPr>
              <a:defRPr/>
            </a:pPr>
            <a:r>
              <a:rPr lang="en-US"/>
              <a:t>STEADES Analysis – Runway Safety Nets</a:t>
            </a:r>
          </a:p>
        </p:txBody>
      </p:sp>
      <p:sp>
        <p:nvSpPr>
          <p:cNvPr id="26628" name="Slide Number Placeholder 4"/>
          <p:cNvSpPr>
            <a:spLocks noGrp="1"/>
          </p:cNvSpPr>
          <p:nvPr>
            <p:ph type="sldNum" sz="quarter" idx="12"/>
          </p:nvPr>
        </p:nvSpPr>
        <p:spPr>
          <a:noFill/>
        </p:spPr>
        <p:txBody>
          <a:bodyPr/>
          <a:lstStyle>
            <a:lvl1pPr>
              <a:spcBef>
                <a:spcPct val="20000"/>
              </a:spcBef>
              <a:buClr>
                <a:schemeClr val="tx1"/>
              </a:buClr>
              <a:buSzPct val="85000"/>
              <a:buFont typeface="Wingdings" panose="05000000000000000000" pitchFamily="2" charset="2"/>
              <a:buChar char="ä"/>
              <a:defRPr sz="2400">
                <a:solidFill>
                  <a:schemeClr val="tx2"/>
                </a:solidFill>
                <a:latin typeface="Arial" panose="020B0604020202020204" pitchFamily="34" charset="0"/>
              </a:defRPr>
            </a:lvl1pPr>
            <a:lvl2pPr marL="742950" indent="-28575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3pPr>
            <a:lvl4pPr marL="16002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ä"/>
              <a:defRPr sz="2000">
                <a:solidFill>
                  <a:schemeClr val="tx2"/>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ä"/>
              <a:defRPr sz="2000">
                <a:solidFill>
                  <a:schemeClr val="tx2"/>
                </a:solidFill>
                <a:latin typeface="Arial" panose="020B0604020202020204" pitchFamily="34" charset="0"/>
              </a:defRPr>
            </a:lvl9pPr>
          </a:lstStyle>
          <a:p>
            <a:pPr>
              <a:spcBef>
                <a:spcPct val="0"/>
              </a:spcBef>
              <a:buClrTx/>
              <a:buSzTx/>
              <a:buFontTx/>
              <a:buNone/>
            </a:pPr>
            <a:fld id="{ADD808B1-12FB-4193-9FA0-B64D036A9CE2}" type="slidenum">
              <a:rPr lang="en-US" altLang="en-US" sz="1000" smtClean="0"/>
              <a:pPr>
                <a:spcBef>
                  <a:spcPct val="0"/>
                </a:spcBef>
                <a:buClrTx/>
                <a:buSzTx/>
                <a:buFontTx/>
                <a:buNone/>
              </a:pPr>
              <a:t>20</a:t>
            </a:fld>
            <a:endParaRPr lang="en-US" altLang="en-US" sz="1000"/>
          </a:p>
        </p:txBody>
      </p:sp>
      <p:sp>
        <p:nvSpPr>
          <p:cNvPr id="26629" name="Title 1"/>
          <p:cNvSpPr>
            <a:spLocks noGrp="1"/>
          </p:cNvSpPr>
          <p:nvPr>
            <p:ph type="title"/>
          </p:nvPr>
        </p:nvSpPr>
        <p:spPr/>
        <p:txBody>
          <a:bodyPr/>
          <a:lstStyle/>
          <a:p>
            <a:r>
              <a:rPr lang="en-US" altLang="en-US" sz="3200" dirty="0"/>
              <a:t>Runway Safety Nets – </a:t>
            </a:r>
            <a:r>
              <a:rPr lang="en-US" altLang="en-US" sz="3200" dirty="0">
                <a:solidFill>
                  <a:srgbClr val="0075BD"/>
                </a:solidFill>
              </a:rPr>
              <a:t>Examples (RWSL)</a:t>
            </a:r>
            <a:endParaRPr lang="en-US" altLang="en-US" sz="3200" dirty="0"/>
          </a:p>
        </p:txBody>
      </p:sp>
      <p:sp>
        <p:nvSpPr>
          <p:cNvPr id="6" name="Rectangle 5"/>
          <p:cNvSpPr/>
          <p:nvPr/>
        </p:nvSpPr>
        <p:spPr>
          <a:xfrm>
            <a:off x="5181600" y="6459538"/>
            <a:ext cx="3962400" cy="339725"/>
          </a:xfrm>
          <a:prstGeom prst="rect">
            <a:avLst/>
          </a:prstGeom>
        </p:spPr>
        <p:txBody>
          <a:bodyPr>
            <a:spAutoFit/>
          </a:bodyPr>
          <a:lstStyle/>
          <a:p>
            <a:pPr algn="r">
              <a:defRPr/>
            </a:pPr>
            <a:r>
              <a:rPr lang="en-US" sz="800" b="1" dirty="0">
                <a:solidFill>
                  <a:schemeClr val="tx2"/>
                </a:solidFill>
                <a:latin typeface="+mn-lt"/>
              </a:rPr>
              <a:t>Copyright ©2016 International Air Transport Association. All rights reserved. </a:t>
            </a:r>
          </a:p>
          <a:p>
            <a:pPr algn="r">
              <a:defRPr/>
            </a:pPr>
            <a:r>
              <a:rPr lang="en-US" sz="800" b="1" dirty="0">
                <a:solidFill>
                  <a:schemeClr val="tx2"/>
                </a:solidFill>
                <a:latin typeface="+mn-lt"/>
              </a:rPr>
              <a:t>Subject to restrictions and disclaimer on page 2. </a:t>
            </a:r>
          </a:p>
        </p:txBody>
      </p:sp>
    </p:spTree>
    <p:extLst>
      <p:ext uri="{BB962C8B-B14F-4D97-AF65-F5344CB8AC3E}">
        <p14:creationId xmlns:p14="http://schemas.microsoft.com/office/powerpoint/2010/main" val="315850528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70501"/>
            <a:ext cx="8229600" cy="646331"/>
          </a:xfrm>
        </p:spPr>
        <p:txBody>
          <a:bodyPr/>
          <a:lstStyle/>
          <a:p>
            <a:r>
              <a:rPr lang="en-GB" dirty="0">
                <a:solidFill>
                  <a:srgbClr val="002060"/>
                </a:solidFill>
                <a:latin typeface="Arial" panose="020B0604020202020204" pitchFamily="34" charset="0"/>
                <a:cs typeface="Arial" panose="020B0604020202020204" pitchFamily="34" charset="0"/>
              </a:rPr>
              <a:t>Conclusion</a:t>
            </a:r>
            <a:endParaRPr lang="fr-FR" dirty="0"/>
          </a:p>
        </p:txBody>
      </p:sp>
      <p:sp>
        <p:nvSpPr>
          <p:cNvPr id="3" name="Espace réservé du contenu 2"/>
          <p:cNvSpPr>
            <a:spLocks noGrp="1"/>
          </p:cNvSpPr>
          <p:nvPr>
            <p:ph idx="1"/>
          </p:nvPr>
        </p:nvSpPr>
        <p:spPr>
          <a:xfrm>
            <a:off x="457200" y="1988840"/>
            <a:ext cx="8229600" cy="4104456"/>
          </a:xfrm>
        </p:spPr>
        <p:txBody>
          <a:bodyPr/>
          <a:lstStyle/>
          <a:p>
            <a:pPr>
              <a:spcBef>
                <a:spcPts val="0"/>
              </a:spcBef>
              <a:spcAft>
                <a:spcPts val="600"/>
              </a:spcAft>
            </a:pPr>
            <a:r>
              <a:rPr lang="en-US" sz="2000" dirty="0">
                <a:solidFill>
                  <a:schemeClr val="bg2">
                    <a:lumMod val="75000"/>
                    <a:lumOff val="25000"/>
                  </a:schemeClr>
                </a:solidFill>
              </a:rPr>
              <a:t>As ultimate protections from catastrophic accident, Safety Nets should be specifically and explicitly addressed through SMS</a:t>
            </a:r>
          </a:p>
          <a:p>
            <a:pPr>
              <a:spcBef>
                <a:spcPts val="0"/>
              </a:spcBef>
              <a:spcAft>
                <a:spcPts val="600"/>
              </a:spcAft>
            </a:pPr>
            <a:r>
              <a:rPr lang="en-US" sz="2000" dirty="0">
                <a:solidFill>
                  <a:schemeClr val="bg2">
                    <a:lumMod val="75000"/>
                    <a:lumOff val="25000"/>
                  </a:schemeClr>
                </a:solidFill>
              </a:rPr>
              <a:t>Because they are rarely triggered, a dedicated effort to identify, monitor, assess and improve the most critical of them should be performed. Safety assumption should be systematically challenged.</a:t>
            </a:r>
          </a:p>
          <a:p>
            <a:pPr>
              <a:spcBef>
                <a:spcPts val="0"/>
              </a:spcBef>
              <a:spcAft>
                <a:spcPts val="600"/>
              </a:spcAft>
            </a:pPr>
            <a:r>
              <a:rPr lang="en-US" sz="2000" dirty="0">
                <a:solidFill>
                  <a:schemeClr val="bg2">
                    <a:lumMod val="75000"/>
                    <a:lumOff val="25000"/>
                  </a:schemeClr>
                </a:solidFill>
              </a:rPr>
              <a:t>Data collection regarding Safety Nets should be systematic. FDM data should be used as a primary source whenever possible. Data recorders &amp; FDM tools should be designed in accordance. Data mining should be made more relevant by referring to potential accidents + related Safety Nets.</a:t>
            </a:r>
          </a:p>
          <a:p>
            <a:pPr>
              <a:spcBef>
                <a:spcPts val="0"/>
              </a:spcBef>
              <a:spcAft>
                <a:spcPts val="600"/>
              </a:spcAft>
            </a:pPr>
            <a:r>
              <a:rPr lang="en-US" sz="2000" dirty="0">
                <a:solidFill>
                  <a:schemeClr val="bg2">
                    <a:lumMod val="75000"/>
                    <a:lumOff val="25000"/>
                  </a:schemeClr>
                </a:solidFill>
              </a:rPr>
              <a:t>Safety Nets must be reliable, have not false warning and the system needs to trust them!</a:t>
            </a:r>
          </a:p>
          <a:p>
            <a:pPr marL="0" indent="0">
              <a:buNone/>
            </a:pPr>
            <a:endParaRPr lang="fr-FR" dirty="0"/>
          </a:p>
        </p:txBody>
      </p:sp>
      <p:sp>
        <p:nvSpPr>
          <p:cNvPr id="4" name="Espace réservé de la date 3"/>
          <p:cNvSpPr>
            <a:spLocks noGrp="1"/>
          </p:cNvSpPr>
          <p:nvPr>
            <p:ph type="dt" sz="half" idx="10"/>
          </p:nvPr>
        </p:nvSpPr>
        <p:spPr/>
        <p:txBody>
          <a:bodyPr/>
          <a:lstStyle/>
          <a:p>
            <a:r>
              <a:rPr lang="en-US" altLang="en-US" b="0" dirty="0"/>
              <a:t>7 June 2016</a:t>
            </a:r>
            <a:endParaRPr lang="en-US" altLang="en-US" dirty="0"/>
          </a:p>
        </p:txBody>
      </p:sp>
      <p:sp>
        <p:nvSpPr>
          <p:cNvPr id="5" name="Espace réservé du pied de page 4"/>
          <p:cNvSpPr>
            <a:spLocks noGrp="1"/>
          </p:cNvSpPr>
          <p:nvPr>
            <p:ph type="ftr" sz="quarter" idx="11"/>
          </p:nvPr>
        </p:nvSpPr>
        <p:spPr/>
        <p:txBody>
          <a:bodyPr/>
          <a:lstStyle/>
          <a:p>
            <a:r>
              <a:rPr lang="en-US" altLang="en-US" b="0" dirty="0"/>
              <a:t>Managing Airline Safety Nets – </a:t>
            </a:r>
            <a:r>
              <a:rPr lang="en-US" altLang="en-US" b="0" dirty="0" err="1"/>
              <a:t>BdC</a:t>
            </a:r>
            <a:r>
              <a:rPr lang="en-US" altLang="en-US" b="0" dirty="0"/>
              <a:t> MP</a:t>
            </a:r>
          </a:p>
        </p:txBody>
      </p:sp>
      <p:sp>
        <p:nvSpPr>
          <p:cNvPr id="6" name="Espace réservé du numéro de diapositive 5"/>
          <p:cNvSpPr>
            <a:spLocks noGrp="1"/>
          </p:cNvSpPr>
          <p:nvPr>
            <p:ph type="sldNum" sz="quarter" idx="12"/>
          </p:nvPr>
        </p:nvSpPr>
        <p:spPr/>
        <p:txBody>
          <a:bodyPr/>
          <a:lstStyle/>
          <a:p>
            <a:fld id="{D6F0CD7C-9CDE-4D84-8971-6C80F7FD074A}" type="slidenum">
              <a:rPr lang="en-US" altLang="en-US" smtClean="0"/>
              <a:pPr/>
              <a:t>21</a:t>
            </a:fld>
            <a:endParaRPr lang="en-US" altLang="en-US"/>
          </a:p>
        </p:txBody>
      </p:sp>
    </p:spTree>
    <p:extLst>
      <p:ext uri="{BB962C8B-B14F-4D97-AF65-F5344CB8AC3E}">
        <p14:creationId xmlns:p14="http://schemas.microsoft.com/office/powerpoint/2010/main" val="368839452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p:cNvSpPr txBox="1"/>
          <p:nvPr/>
        </p:nvSpPr>
        <p:spPr>
          <a:xfrm>
            <a:off x="2521324" y="3318064"/>
            <a:ext cx="4028667" cy="854080"/>
          </a:xfrm>
          <a:prstGeom prst="rect">
            <a:avLst/>
          </a:prstGeom>
          <a:noFill/>
        </p:spPr>
        <p:txBody>
          <a:bodyPr wrap="none" rtlCol="0">
            <a:spAutoFit/>
          </a:bodyPr>
          <a:lstStyle/>
          <a:p>
            <a:r>
              <a:rPr lang="en-US" sz="4950" b="1" dirty="0">
                <a:solidFill>
                  <a:srgbClr val="000099"/>
                </a:solidFill>
                <a:latin typeface="+mn-lt"/>
              </a:rPr>
              <a:t>Questions ? </a:t>
            </a:r>
          </a:p>
        </p:txBody>
      </p:sp>
      <p:sp>
        <p:nvSpPr>
          <p:cNvPr id="4" name="Date Placeholder 3"/>
          <p:cNvSpPr>
            <a:spLocks noGrp="1"/>
          </p:cNvSpPr>
          <p:nvPr>
            <p:ph type="dt" sz="half" idx="10"/>
          </p:nvPr>
        </p:nvSpPr>
        <p:spPr>
          <a:xfrm>
            <a:off x="5867400" y="6512768"/>
            <a:ext cx="3048000" cy="228600"/>
          </a:xfrm>
        </p:spPr>
        <p:txBody>
          <a:bodyPr/>
          <a:lstStyle/>
          <a:p>
            <a:r>
              <a:rPr lang="en-US" altLang="en-US" b="0" dirty="0"/>
              <a:t>7 June 2016</a:t>
            </a:r>
            <a:endParaRPr lang="en-US" altLang="en-US" dirty="0"/>
          </a:p>
        </p:txBody>
      </p:sp>
      <p:sp>
        <p:nvSpPr>
          <p:cNvPr id="5" name="Footer Placeholder 4"/>
          <p:cNvSpPr>
            <a:spLocks noGrp="1"/>
          </p:cNvSpPr>
          <p:nvPr>
            <p:ph type="ftr" sz="quarter" idx="11"/>
          </p:nvPr>
        </p:nvSpPr>
        <p:spPr>
          <a:xfrm>
            <a:off x="152400" y="6512768"/>
            <a:ext cx="3124200" cy="228600"/>
          </a:xfrm>
        </p:spPr>
        <p:txBody>
          <a:bodyPr/>
          <a:lstStyle/>
          <a:p>
            <a:r>
              <a:rPr lang="en-US" altLang="en-US" b="0" dirty="0"/>
              <a:t>Managing Airline Safety Nets – </a:t>
            </a:r>
            <a:r>
              <a:rPr lang="en-US" altLang="en-US" b="0" dirty="0" err="1"/>
              <a:t>BdC</a:t>
            </a:r>
            <a:r>
              <a:rPr lang="en-US" altLang="en-US" b="0" dirty="0"/>
              <a:t> MP</a:t>
            </a:r>
          </a:p>
        </p:txBody>
      </p:sp>
      <p:sp>
        <p:nvSpPr>
          <p:cNvPr id="6" name="Espace réservé du numéro de diapositive 5"/>
          <p:cNvSpPr>
            <a:spLocks noGrp="1"/>
          </p:cNvSpPr>
          <p:nvPr>
            <p:ph type="sldNum" sz="quarter" idx="12"/>
          </p:nvPr>
        </p:nvSpPr>
        <p:spPr>
          <a:xfrm>
            <a:off x="3962400" y="6512768"/>
            <a:ext cx="1219200" cy="228600"/>
          </a:xfrm>
        </p:spPr>
        <p:txBody>
          <a:bodyPr/>
          <a:lstStyle/>
          <a:p>
            <a:fld id="{D6F0CD7C-9CDE-4D84-8971-6C80F7FD074A}" type="slidenum">
              <a:rPr lang="en-US" altLang="en-US" smtClean="0"/>
              <a:pPr/>
              <a:t>22</a:t>
            </a:fld>
            <a:endParaRPr lang="en-US" altLang="en-US"/>
          </a:p>
        </p:txBody>
      </p:sp>
    </p:spTree>
    <p:extLst>
      <p:ext uri="{BB962C8B-B14F-4D97-AF65-F5344CB8AC3E}">
        <p14:creationId xmlns:p14="http://schemas.microsoft.com/office/powerpoint/2010/main" val="111087546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68760"/>
            <a:ext cx="8229600" cy="646331"/>
          </a:xfrm>
        </p:spPr>
        <p:txBody>
          <a:bodyPr/>
          <a:lstStyle/>
          <a:p>
            <a:r>
              <a:rPr lang="fr-FR" dirty="0"/>
              <a:t>Safety Nets and key questions</a:t>
            </a:r>
          </a:p>
        </p:txBody>
      </p:sp>
      <p:sp>
        <p:nvSpPr>
          <p:cNvPr id="3" name="Espace réservé du contenu 2"/>
          <p:cNvSpPr>
            <a:spLocks noGrp="1"/>
          </p:cNvSpPr>
          <p:nvPr>
            <p:ph idx="1"/>
          </p:nvPr>
        </p:nvSpPr>
        <p:spPr>
          <a:xfrm>
            <a:off x="457200" y="2132856"/>
            <a:ext cx="8229600" cy="4032448"/>
          </a:xfrm>
        </p:spPr>
        <p:txBody>
          <a:bodyPr/>
          <a:lstStyle/>
          <a:p>
            <a:pPr>
              <a:spcBef>
                <a:spcPts val="0"/>
              </a:spcBef>
              <a:spcAft>
                <a:spcPts val="600"/>
              </a:spcAft>
            </a:pPr>
            <a:r>
              <a:rPr lang="fr-FR" b="1" dirty="0">
                <a:solidFill>
                  <a:srgbClr val="FF0000"/>
                </a:solidFill>
              </a:rPr>
              <a:t>CFIT</a:t>
            </a:r>
            <a:r>
              <a:rPr lang="fr-FR" dirty="0">
                <a:solidFill>
                  <a:srgbClr val="0070C0"/>
                </a:solidFill>
              </a:rPr>
              <a:t>: EGPWS, MSAW …</a:t>
            </a:r>
          </a:p>
          <a:p>
            <a:pPr>
              <a:spcBef>
                <a:spcPts val="0"/>
              </a:spcBef>
              <a:spcAft>
                <a:spcPts val="600"/>
              </a:spcAft>
            </a:pPr>
            <a:r>
              <a:rPr lang="fr-FR" b="1" dirty="0">
                <a:solidFill>
                  <a:srgbClr val="FF0000"/>
                </a:solidFill>
              </a:rPr>
              <a:t>MAC</a:t>
            </a:r>
            <a:r>
              <a:rPr lang="fr-FR" dirty="0">
                <a:solidFill>
                  <a:srgbClr val="0070C0"/>
                </a:solidFill>
              </a:rPr>
              <a:t>: ACAS, STCA …</a:t>
            </a:r>
          </a:p>
          <a:p>
            <a:pPr>
              <a:spcBef>
                <a:spcPts val="0"/>
              </a:spcBef>
              <a:spcAft>
                <a:spcPts val="600"/>
              </a:spcAft>
            </a:pPr>
            <a:r>
              <a:rPr lang="fr-FR" b="1" dirty="0">
                <a:solidFill>
                  <a:srgbClr val="FF0000"/>
                </a:solidFill>
              </a:rPr>
              <a:t>RE</a:t>
            </a:r>
            <a:r>
              <a:rPr lang="fr-FR" dirty="0">
                <a:solidFill>
                  <a:srgbClr val="0070C0"/>
                </a:solidFill>
              </a:rPr>
              <a:t>: </a:t>
            </a:r>
            <a:r>
              <a:rPr lang="fr-FR" dirty="0" err="1">
                <a:solidFill>
                  <a:srgbClr val="0070C0"/>
                </a:solidFill>
              </a:rPr>
              <a:t>ROPs</a:t>
            </a:r>
            <a:r>
              <a:rPr lang="fr-FR" dirty="0">
                <a:solidFill>
                  <a:srgbClr val="0070C0"/>
                </a:solidFill>
              </a:rPr>
              <a:t>, Smart Landing …</a:t>
            </a:r>
          </a:p>
          <a:p>
            <a:pPr>
              <a:spcBef>
                <a:spcPts val="0"/>
              </a:spcBef>
              <a:spcAft>
                <a:spcPts val="600"/>
              </a:spcAft>
            </a:pPr>
            <a:r>
              <a:rPr lang="fr-FR" b="1" dirty="0">
                <a:solidFill>
                  <a:srgbClr val="FF0000"/>
                </a:solidFill>
              </a:rPr>
              <a:t>RI</a:t>
            </a:r>
            <a:r>
              <a:rPr lang="fr-FR" dirty="0">
                <a:solidFill>
                  <a:srgbClr val="0070C0"/>
                </a:solidFill>
              </a:rPr>
              <a:t>: RAAS/Smart </a:t>
            </a:r>
            <a:r>
              <a:rPr lang="fr-FR" dirty="0" err="1">
                <a:solidFill>
                  <a:srgbClr val="0070C0"/>
                </a:solidFill>
              </a:rPr>
              <a:t>Runway</a:t>
            </a:r>
            <a:r>
              <a:rPr lang="fr-FR" dirty="0">
                <a:solidFill>
                  <a:srgbClr val="0070C0"/>
                </a:solidFill>
              </a:rPr>
              <a:t>, RWSL, RIMCAS …</a:t>
            </a:r>
          </a:p>
          <a:p>
            <a:pPr>
              <a:spcBef>
                <a:spcPts val="0"/>
              </a:spcBef>
              <a:spcAft>
                <a:spcPts val="600"/>
              </a:spcAft>
            </a:pPr>
            <a:endParaRPr lang="fr-FR" sz="1050" dirty="0">
              <a:solidFill>
                <a:srgbClr val="0070C0"/>
              </a:solidFill>
            </a:endParaRPr>
          </a:p>
          <a:p>
            <a:pPr marL="457200" lvl="1" indent="0" algn="ctr">
              <a:spcBef>
                <a:spcPts val="0"/>
              </a:spcBef>
              <a:spcAft>
                <a:spcPts val="1000"/>
              </a:spcAft>
              <a:buNone/>
            </a:pPr>
            <a:r>
              <a:rPr lang="en-GB" sz="2800" b="1" dirty="0">
                <a:solidFill>
                  <a:srgbClr val="FF0000"/>
                </a:solidFill>
              </a:rPr>
              <a:t>How far they protect us? </a:t>
            </a:r>
          </a:p>
          <a:p>
            <a:pPr marL="457200" lvl="1" indent="0" algn="ctr">
              <a:spcBef>
                <a:spcPts val="0"/>
              </a:spcBef>
              <a:spcAft>
                <a:spcPts val="1000"/>
              </a:spcAft>
              <a:buNone/>
            </a:pPr>
            <a:r>
              <a:rPr lang="en-GB" sz="2800" b="1" dirty="0">
                <a:solidFill>
                  <a:srgbClr val="FF0000"/>
                </a:solidFill>
              </a:rPr>
              <a:t>How do we know?</a:t>
            </a:r>
          </a:p>
          <a:p>
            <a:pPr marL="457200" lvl="1" indent="0" algn="ctr">
              <a:spcBef>
                <a:spcPts val="0"/>
              </a:spcBef>
              <a:spcAft>
                <a:spcPts val="1000"/>
              </a:spcAft>
              <a:buNone/>
            </a:pPr>
            <a:r>
              <a:rPr lang="en-GB" sz="2800" b="1" dirty="0">
                <a:solidFill>
                  <a:srgbClr val="FF0000"/>
                </a:solidFill>
              </a:rPr>
              <a:t>Can we improve?</a:t>
            </a:r>
            <a:endParaRPr lang="fr-FR" sz="2400" b="1" dirty="0">
              <a:solidFill>
                <a:srgbClr val="FF0000"/>
              </a:solidFill>
            </a:endParaRPr>
          </a:p>
          <a:p>
            <a:pPr marL="0" indent="0">
              <a:spcBef>
                <a:spcPts val="0"/>
              </a:spcBef>
              <a:buClr>
                <a:srgbClr val="FF0000"/>
              </a:buClr>
              <a:buNone/>
            </a:pPr>
            <a:endParaRPr lang="fr-FR" sz="2800" b="1" dirty="0">
              <a:solidFill>
                <a:srgbClr val="0070C0"/>
              </a:solidFill>
            </a:endParaRPr>
          </a:p>
          <a:p>
            <a:pPr marL="0" indent="0">
              <a:buNone/>
            </a:pPr>
            <a:endParaRPr lang="fr-FR" dirty="0"/>
          </a:p>
        </p:txBody>
      </p:sp>
      <p:sp>
        <p:nvSpPr>
          <p:cNvPr id="4" name="Espace réservé de la date 3"/>
          <p:cNvSpPr>
            <a:spLocks noGrp="1"/>
          </p:cNvSpPr>
          <p:nvPr>
            <p:ph type="dt" sz="half" idx="10"/>
          </p:nvPr>
        </p:nvSpPr>
        <p:spPr/>
        <p:txBody>
          <a:bodyPr/>
          <a:lstStyle/>
          <a:p>
            <a:r>
              <a:rPr lang="en-US" altLang="en-US" b="0" dirty="0"/>
              <a:t>7 June 2016</a:t>
            </a:r>
          </a:p>
        </p:txBody>
      </p:sp>
      <p:sp>
        <p:nvSpPr>
          <p:cNvPr id="5" name="Espace réservé du pied de page 4"/>
          <p:cNvSpPr>
            <a:spLocks noGrp="1"/>
          </p:cNvSpPr>
          <p:nvPr>
            <p:ph type="ftr" sz="quarter" idx="11"/>
          </p:nvPr>
        </p:nvSpPr>
        <p:spPr/>
        <p:txBody>
          <a:bodyPr/>
          <a:lstStyle/>
          <a:p>
            <a:r>
              <a:rPr lang="en-US" altLang="en-US" b="0" dirty="0"/>
              <a:t>Managing Airline Safety Nets – </a:t>
            </a:r>
            <a:r>
              <a:rPr lang="en-US" altLang="en-US" b="0" dirty="0" err="1"/>
              <a:t>BdC</a:t>
            </a:r>
            <a:r>
              <a:rPr lang="en-US" altLang="en-US" b="0" dirty="0"/>
              <a:t> MP</a:t>
            </a:r>
          </a:p>
        </p:txBody>
      </p:sp>
      <p:sp>
        <p:nvSpPr>
          <p:cNvPr id="6" name="Espace réservé du numéro de diapositive 5"/>
          <p:cNvSpPr>
            <a:spLocks noGrp="1"/>
          </p:cNvSpPr>
          <p:nvPr>
            <p:ph type="sldNum" sz="quarter" idx="12"/>
          </p:nvPr>
        </p:nvSpPr>
        <p:spPr/>
        <p:txBody>
          <a:bodyPr/>
          <a:lstStyle/>
          <a:p>
            <a:fld id="{D6F0CD7C-9CDE-4D84-8971-6C80F7FD074A}" type="slidenum">
              <a:rPr lang="en-US" altLang="en-US" b="0" smtClean="0"/>
              <a:pPr/>
              <a:t>3</a:t>
            </a:fld>
            <a:endParaRPr lang="en-US" altLang="en-US" b="0" dirty="0"/>
          </a:p>
        </p:txBody>
      </p:sp>
    </p:spTree>
    <p:extLst>
      <p:ext uri="{BB962C8B-B14F-4D97-AF65-F5344CB8AC3E}">
        <p14:creationId xmlns:p14="http://schemas.microsoft.com/office/powerpoint/2010/main" val="113965203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68760"/>
            <a:ext cx="8229600" cy="641350"/>
          </a:xfrm>
        </p:spPr>
        <p:txBody>
          <a:bodyPr/>
          <a:lstStyle/>
          <a:p>
            <a:r>
              <a:rPr lang="fr-FR" dirty="0"/>
              <a:t>The GPWS/EGPWS </a:t>
            </a:r>
            <a:r>
              <a:rPr lang="fr-FR" dirty="0" err="1"/>
              <a:t>example</a:t>
            </a:r>
            <a:endParaRPr lang="fr-FR" dirty="0"/>
          </a:p>
        </p:txBody>
      </p:sp>
      <p:sp>
        <p:nvSpPr>
          <p:cNvPr id="4" name="Espace réservé de la date 3"/>
          <p:cNvSpPr>
            <a:spLocks noGrp="1"/>
          </p:cNvSpPr>
          <p:nvPr>
            <p:ph type="dt" sz="half" idx="10"/>
          </p:nvPr>
        </p:nvSpPr>
        <p:spPr>
          <a:xfrm>
            <a:off x="5772472" y="6512768"/>
            <a:ext cx="3048000" cy="228600"/>
          </a:xfrm>
        </p:spPr>
        <p:txBody>
          <a:bodyPr/>
          <a:lstStyle/>
          <a:p>
            <a:r>
              <a:rPr lang="en-US" altLang="en-US" b="0" dirty="0"/>
              <a:t>7 June 2016</a:t>
            </a:r>
          </a:p>
        </p:txBody>
      </p:sp>
      <p:sp>
        <p:nvSpPr>
          <p:cNvPr id="5" name="Espace réservé du pied de page 4"/>
          <p:cNvSpPr>
            <a:spLocks noGrp="1"/>
          </p:cNvSpPr>
          <p:nvPr>
            <p:ph type="ftr" sz="quarter" idx="11"/>
          </p:nvPr>
        </p:nvSpPr>
        <p:spPr/>
        <p:txBody>
          <a:bodyPr/>
          <a:lstStyle/>
          <a:p>
            <a:r>
              <a:rPr lang="en-US" altLang="en-US" b="0" dirty="0"/>
              <a:t>Managing Airline Safety Nets – </a:t>
            </a:r>
            <a:r>
              <a:rPr lang="en-US" altLang="en-US" b="0" dirty="0" err="1"/>
              <a:t>BdC</a:t>
            </a:r>
            <a:r>
              <a:rPr lang="en-US" altLang="en-US" b="0" dirty="0"/>
              <a:t> MP</a:t>
            </a:r>
          </a:p>
        </p:txBody>
      </p:sp>
      <p:sp>
        <p:nvSpPr>
          <p:cNvPr id="6" name="Espace réservé du numéro de diapositive 5"/>
          <p:cNvSpPr>
            <a:spLocks noGrp="1"/>
          </p:cNvSpPr>
          <p:nvPr>
            <p:ph type="sldNum" sz="quarter" idx="12"/>
          </p:nvPr>
        </p:nvSpPr>
        <p:spPr/>
        <p:txBody>
          <a:bodyPr/>
          <a:lstStyle/>
          <a:p>
            <a:fld id="{D6F0CD7C-9CDE-4D84-8971-6C80F7FD074A}" type="slidenum">
              <a:rPr lang="en-US" altLang="en-US" b="0" smtClean="0"/>
              <a:pPr/>
              <a:t>4</a:t>
            </a:fld>
            <a:endParaRPr lang="en-US" altLang="en-US" b="0"/>
          </a:p>
        </p:txBody>
      </p:sp>
      <p:pic>
        <p:nvPicPr>
          <p:cNvPr id="7" name="Image 6"/>
          <p:cNvPicPr>
            <a:picLocks noChangeAspect="1"/>
          </p:cNvPicPr>
          <p:nvPr/>
        </p:nvPicPr>
        <p:blipFill>
          <a:blip r:embed="rId2"/>
          <a:stretch>
            <a:fillRect/>
          </a:stretch>
        </p:blipFill>
        <p:spPr>
          <a:xfrm>
            <a:off x="478099" y="1916832"/>
            <a:ext cx="8046317" cy="4411501"/>
          </a:xfrm>
          <a:prstGeom prst="rect">
            <a:avLst/>
          </a:prstGeom>
        </p:spPr>
      </p:pic>
      <p:pic>
        <p:nvPicPr>
          <p:cNvPr id="8" name="Image 7"/>
          <p:cNvPicPr>
            <a:picLocks noChangeAspect="1"/>
          </p:cNvPicPr>
          <p:nvPr/>
        </p:nvPicPr>
        <p:blipFill>
          <a:blip r:embed="rId3"/>
          <a:stretch>
            <a:fillRect/>
          </a:stretch>
        </p:blipFill>
        <p:spPr>
          <a:xfrm>
            <a:off x="971600" y="2060848"/>
            <a:ext cx="7416824" cy="1079270"/>
          </a:xfrm>
          <a:prstGeom prst="rect">
            <a:avLst/>
          </a:prstGeom>
          <a:ln w="38100">
            <a:solidFill>
              <a:srgbClr val="FF0000"/>
            </a:solidFill>
          </a:ln>
        </p:spPr>
      </p:pic>
      <p:grpSp>
        <p:nvGrpSpPr>
          <p:cNvPr id="3" name="Groupe 2"/>
          <p:cNvGrpSpPr/>
          <p:nvPr/>
        </p:nvGrpSpPr>
        <p:grpSpPr>
          <a:xfrm>
            <a:off x="6638079" y="4005064"/>
            <a:ext cx="1462313" cy="1120839"/>
            <a:chOff x="6638079" y="4005064"/>
            <a:chExt cx="1462313" cy="1120839"/>
          </a:xfrm>
        </p:grpSpPr>
        <p:sp>
          <p:nvSpPr>
            <p:cNvPr id="17" name="Rectangle 16"/>
            <p:cNvSpPr/>
            <p:nvPr/>
          </p:nvSpPr>
          <p:spPr>
            <a:xfrm>
              <a:off x="6638079" y="4509120"/>
              <a:ext cx="1462313" cy="597497"/>
            </a:xfrm>
            <a:prstGeom prst="rect">
              <a:avLst/>
            </a:prstGeom>
            <a:solidFill>
              <a:srgbClr val="EE0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3" name="Picture 2" descr="http://www.google.fr/url?source=imglanding&amp;ct=img&amp;q=http://www.eava.ee/opiobjektid/gpws/1/images/pullup.bmp&amp;sa=X&amp;ei=ixJaVZemGsbeU4r4gNgJ&amp;ved=0CAkQ8wc&amp;usg=AFQjCNFh1x-PwOaw_p4hkfZ4Snwgk8dkGQ"/>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1140" y="4329906"/>
              <a:ext cx="768239" cy="770160"/>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13"/>
            <p:cNvSpPr>
              <a:spLocks noChangeArrowheads="1"/>
            </p:cNvSpPr>
            <p:nvPr/>
          </p:nvSpPr>
          <p:spPr bwMode="auto">
            <a:xfrm>
              <a:off x="6710087" y="4005064"/>
              <a:ext cx="1355000" cy="1120839"/>
            </a:xfrm>
            <a:prstGeom prst="irregularSeal1">
              <a:avLst/>
            </a:prstGeom>
            <a:noFill/>
            <a:ln w="28575">
              <a:solidFill>
                <a:schemeClr val="bg1"/>
              </a:solidFill>
              <a:miter lim="800000"/>
              <a:headEnd type="none" w="sm" len="sm"/>
              <a:tailEnd type="none" w="sm" len="sm"/>
            </a:ln>
            <a:effectLst/>
          </p:spPr>
          <p:txBody>
            <a:bodyPr wrap="none" anchor="ctr"/>
            <a:lstStyle/>
            <a:p>
              <a:endParaRPr lang="en-US" sz="1800" dirty="0"/>
            </a:p>
          </p:txBody>
        </p:sp>
      </p:grpSp>
    </p:spTree>
    <p:extLst>
      <p:ext uri="{BB962C8B-B14F-4D97-AF65-F5344CB8AC3E}">
        <p14:creationId xmlns:p14="http://schemas.microsoft.com/office/powerpoint/2010/main" val="12990752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68760"/>
            <a:ext cx="8229600" cy="646331"/>
          </a:xfrm>
        </p:spPr>
        <p:txBody>
          <a:bodyPr/>
          <a:lstStyle/>
          <a:p>
            <a:r>
              <a:rPr lang="en-GB" dirty="0">
                <a:solidFill>
                  <a:schemeClr val="bg2">
                    <a:lumMod val="90000"/>
                    <a:lumOff val="10000"/>
                  </a:schemeClr>
                </a:solidFill>
              </a:rPr>
              <a:t>Some facts about Safety Nets</a:t>
            </a:r>
          </a:p>
        </p:txBody>
      </p:sp>
      <p:sp>
        <p:nvSpPr>
          <p:cNvPr id="3" name="Espace réservé du contenu 2"/>
          <p:cNvSpPr>
            <a:spLocks noGrp="1"/>
          </p:cNvSpPr>
          <p:nvPr>
            <p:ph idx="1"/>
          </p:nvPr>
        </p:nvSpPr>
        <p:spPr>
          <a:xfrm>
            <a:off x="457200" y="2060848"/>
            <a:ext cx="8507288" cy="4104456"/>
          </a:xfrm>
        </p:spPr>
        <p:txBody>
          <a:bodyPr/>
          <a:lstStyle/>
          <a:p>
            <a:r>
              <a:rPr lang="en-GB" dirty="0">
                <a:solidFill>
                  <a:schemeClr val="bg2">
                    <a:lumMod val="75000"/>
                    <a:lumOff val="25000"/>
                  </a:schemeClr>
                </a:solidFill>
              </a:rPr>
              <a:t>Safety nets are rarely activated</a:t>
            </a:r>
          </a:p>
          <a:p>
            <a:r>
              <a:rPr lang="en-GB" dirty="0">
                <a:solidFill>
                  <a:schemeClr val="bg2">
                    <a:lumMod val="75000"/>
                    <a:lumOff val="25000"/>
                  </a:schemeClr>
                </a:solidFill>
              </a:rPr>
              <a:t>We tend to “believe” that safety nets will protect us as expected, when needed. How do we know ?</a:t>
            </a:r>
          </a:p>
          <a:p>
            <a:r>
              <a:rPr lang="en-GB" dirty="0">
                <a:solidFill>
                  <a:schemeClr val="bg2">
                    <a:lumMod val="75000"/>
                    <a:lumOff val="25000"/>
                  </a:schemeClr>
                </a:solidFill>
              </a:rPr>
              <a:t>Safety = Equipment + Pilots (ATC) reactions</a:t>
            </a:r>
          </a:p>
          <a:p>
            <a:r>
              <a:rPr lang="en-GB" dirty="0">
                <a:solidFill>
                  <a:schemeClr val="bg2">
                    <a:lumMod val="75000"/>
                    <a:lumOff val="25000"/>
                  </a:schemeClr>
                </a:solidFill>
              </a:rPr>
              <a:t>Some safety nets are not trained</a:t>
            </a:r>
          </a:p>
          <a:p>
            <a:r>
              <a:rPr lang="en-GB" dirty="0">
                <a:solidFill>
                  <a:schemeClr val="bg2">
                    <a:lumMod val="75000"/>
                    <a:lumOff val="25000"/>
                  </a:schemeClr>
                </a:solidFill>
              </a:rPr>
              <a:t>Some safety nets are not monitored (organisational level)</a:t>
            </a:r>
          </a:p>
          <a:p>
            <a:r>
              <a:rPr lang="en-GB" dirty="0">
                <a:solidFill>
                  <a:schemeClr val="bg2">
                    <a:lumMod val="75000"/>
                    <a:lumOff val="25000"/>
                  </a:schemeClr>
                </a:solidFill>
              </a:rPr>
              <a:t>FDM is not taken into account in some safety nets design</a:t>
            </a:r>
          </a:p>
          <a:p>
            <a:r>
              <a:rPr lang="en-GB" dirty="0">
                <a:solidFill>
                  <a:schemeClr val="bg2">
                    <a:lumMod val="75000"/>
                    <a:lumOff val="25000"/>
                  </a:schemeClr>
                </a:solidFill>
              </a:rPr>
              <a:t>Safety nets omitted in incident analysis</a:t>
            </a:r>
          </a:p>
          <a:p>
            <a:r>
              <a:rPr lang="en-GB" dirty="0">
                <a:solidFill>
                  <a:schemeClr val="bg2">
                    <a:lumMod val="75000"/>
                    <a:lumOff val="25000"/>
                  </a:schemeClr>
                </a:solidFill>
              </a:rPr>
              <a:t>Safety nets patent drawbacks</a:t>
            </a:r>
          </a:p>
        </p:txBody>
      </p:sp>
      <p:sp>
        <p:nvSpPr>
          <p:cNvPr id="4" name="Espace réservé de la date 3"/>
          <p:cNvSpPr>
            <a:spLocks noGrp="1"/>
          </p:cNvSpPr>
          <p:nvPr>
            <p:ph type="dt" sz="half" idx="10"/>
          </p:nvPr>
        </p:nvSpPr>
        <p:spPr/>
        <p:txBody>
          <a:bodyPr/>
          <a:lstStyle/>
          <a:p>
            <a:r>
              <a:rPr lang="en-US" altLang="en-US" b="0" dirty="0"/>
              <a:t>7 June 2016</a:t>
            </a:r>
          </a:p>
        </p:txBody>
      </p:sp>
      <p:sp>
        <p:nvSpPr>
          <p:cNvPr id="5" name="Espace réservé du pied de page 4"/>
          <p:cNvSpPr>
            <a:spLocks noGrp="1"/>
          </p:cNvSpPr>
          <p:nvPr>
            <p:ph type="ftr" sz="quarter" idx="11"/>
          </p:nvPr>
        </p:nvSpPr>
        <p:spPr/>
        <p:txBody>
          <a:bodyPr/>
          <a:lstStyle/>
          <a:p>
            <a:r>
              <a:rPr lang="en-US" altLang="en-US" b="0" dirty="0"/>
              <a:t>Managing Airline Safety Nets – </a:t>
            </a:r>
            <a:r>
              <a:rPr lang="en-US" altLang="en-US" b="0" dirty="0" err="1"/>
              <a:t>BdC</a:t>
            </a:r>
            <a:r>
              <a:rPr lang="en-US" altLang="en-US" b="0" dirty="0"/>
              <a:t> MP</a:t>
            </a:r>
          </a:p>
        </p:txBody>
      </p:sp>
      <p:sp>
        <p:nvSpPr>
          <p:cNvPr id="6" name="Espace réservé du numéro de diapositive 5"/>
          <p:cNvSpPr>
            <a:spLocks noGrp="1"/>
          </p:cNvSpPr>
          <p:nvPr>
            <p:ph type="sldNum" sz="quarter" idx="12"/>
          </p:nvPr>
        </p:nvSpPr>
        <p:spPr/>
        <p:txBody>
          <a:bodyPr/>
          <a:lstStyle/>
          <a:p>
            <a:fld id="{D6F0CD7C-9CDE-4D84-8971-6C80F7FD074A}" type="slidenum">
              <a:rPr lang="en-US" altLang="en-US" smtClean="0"/>
              <a:pPr/>
              <a:t>5</a:t>
            </a:fld>
            <a:endParaRPr lang="en-US" altLang="en-US"/>
          </a:p>
        </p:txBody>
      </p:sp>
    </p:spTree>
    <p:extLst>
      <p:ext uri="{BB962C8B-B14F-4D97-AF65-F5344CB8AC3E}">
        <p14:creationId xmlns:p14="http://schemas.microsoft.com/office/powerpoint/2010/main" val="23612721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052736"/>
            <a:ext cx="9144000" cy="1015663"/>
          </a:xfrm>
          <a:solidFill>
            <a:schemeClr val="bg1"/>
          </a:solidFill>
        </p:spPr>
        <p:txBody>
          <a:bodyPr/>
          <a:lstStyle/>
          <a:p>
            <a:r>
              <a:rPr lang="fr-FR" dirty="0"/>
              <a:t>Position and </a:t>
            </a:r>
            <a:r>
              <a:rPr lang="fr-FR" dirty="0" err="1"/>
              <a:t>role</a:t>
            </a:r>
            <a:r>
              <a:rPr lang="fr-FR" dirty="0"/>
              <a:t> of Safety Nets</a:t>
            </a:r>
            <a:br>
              <a:rPr lang="fr-FR" dirty="0"/>
            </a:br>
            <a:r>
              <a:rPr lang="fr-FR" sz="2400" dirty="0" err="1"/>
              <a:t>Understanding</a:t>
            </a:r>
            <a:r>
              <a:rPr lang="fr-FR" sz="2400" dirty="0"/>
              <a:t>, « </a:t>
            </a:r>
            <a:r>
              <a:rPr lang="fr-FR" sz="2400" dirty="0" err="1"/>
              <a:t>maintaining</a:t>
            </a:r>
            <a:r>
              <a:rPr lang="fr-FR" sz="2400" dirty="0"/>
              <a:t> » and </a:t>
            </a:r>
            <a:r>
              <a:rPr lang="en-GB" sz="2400" dirty="0"/>
              <a:t>improving</a:t>
            </a:r>
            <a:r>
              <a:rPr lang="fr-FR" sz="2400" dirty="0"/>
              <a:t> </a:t>
            </a:r>
            <a:r>
              <a:rPr lang="fr-FR" sz="2400" dirty="0" err="1"/>
              <a:t>them</a:t>
            </a:r>
            <a:endParaRPr lang="fr-FR" dirty="0"/>
          </a:p>
        </p:txBody>
      </p:sp>
      <p:sp>
        <p:nvSpPr>
          <p:cNvPr id="4" name="Espace réservé de la date 3"/>
          <p:cNvSpPr>
            <a:spLocks noGrp="1"/>
          </p:cNvSpPr>
          <p:nvPr>
            <p:ph type="dt" sz="half" idx="10"/>
          </p:nvPr>
        </p:nvSpPr>
        <p:spPr/>
        <p:txBody>
          <a:bodyPr/>
          <a:lstStyle/>
          <a:p>
            <a:r>
              <a:rPr lang="en-US" altLang="en-US" b="0" dirty="0"/>
              <a:t>7 June 2016</a:t>
            </a:r>
          </a:p>
        </p:txBody>
      </p:sp>
      <p:sp>
        <p:nvSpPr>
          <p:cNvPr id="5" name="Espace réservé du pied de page 4"/>
          <p:cNvSpPr>
            <a:spLocks noGrp="1"/>
          </p:cNvSpPr>
          <p:nvPr>
            <p:ph type="ftr" sz="quarter" idx="11"/>
          </p:nvPr>
        </p:nvSpPr>
        <p:spPr/>
        <p:txBody>
          <a:bodyPr/>
          <a:lstStyle/>
          <a:p>
            <a:r>
              <a:rPr lang="en-US" altLang="en-US" b="0" dirty="0"/>
              <a:t>Managing Airline Safety Nets – </a:t>
            </a:r>
            <a:r>
              <a:rPr lang="en-US" altLang="en-US" b="0" dirty="0" err="1"/>
              <a:t>BdC</a:t>
            </a:r>
            <a:r>
              <a:rPr lang="en-US" altLang="en-US" b="0" dirty="0"/>
              <a:t> MP</a:t>
            </a:r>
          </a:p>
        </p:txBody>
      </p:sp>
      <p:sp>
        <p:nvSpPr>
          <p:cNvPr id="6" name="Espace réservé du numéro de diapositive 5"/>
          <p:cNvSpPr>
            <a:spLocks noGrp="1"/>
          </p:cNvSpPr>
          <p:nvPr>
            <p:ph type="sldNum" sz="quarter" idx="12"/>
          </p:nvPr>
        </p:nvSpPr>
        <p:spPr/>
        <p:txBody>
          <a:bodyPr/>
          <a:lstStyle/>
          <a:p>
            <a:fld id="{D6F0CD7C-9CDE-4D84-8971-6C80F7FD074A}" type="slidenum">
              <a:rPr lang="en-US" altLang="en-US" smtClean="0"/>
              <a:pPr/>
              <a:t>6</a:t>
            </a:fld>
            <a:endParaRPr lang="en-US" altLang="en-US"/>
          </a:p>
        </p:txBody>
      </p:sp>
      <p:pic>
        <p:nvPicPr>
          <p:cNvPr id="7" name="Image 6" descr="Afficher l'image d'origine"/>
          <p:cNvPicPr/>
          <p:nvPr/>
        </p:nvPicPr>
        <p:blipFill>
          <a:blip r:embed="rId2">
            <a:extLst>
              <a:ext uri="{28A0092B-C50C-407E-A947-70E740481C1C}">
                <a14:useLocalDpi xmlns:a14="http://schemas.microsoft.com/office/drawing/2010/main" val="0"/>
              </a:ext>
            </a:extLst>
          </a:blip>
          <a:srcRect/>
          <a:stretch>
            <a:fillRect/>
          </a:stretch>
        </p:blipFill>
        <p:spPr bwMode="auto">
          <a:xfrm>
            <a:off x="0" y="2615564"/>
            <a:ext cx="9144000" cy="3045684"/>
          </a:xfrm>
          <a:prstGeom prst="rect">
            <a:avLst/>
          </a:prstGeom>
          <a:noFill/>
          <a:ln>
            <a:noFill/>
          </a:ln>
        </p:spPr>
      </p:pic>
      <p:sp>
        <p:nvSpPr>
          <p:cNvPr id="8" name="Ellipse 7"/>
          <p:cNvSpPr/>
          <p:nvPr/>
        </p:nvSpPr>
        <p:spPr>
          <a:xfrm>
            <a:off x="5292080" y="2204864"/>
            <a:ext cx="1872208" cy="3840231"/>
          </a:xfrm>
          <a:prstGeom prst="ellipse">
            <a:avLst/>
          </a:prstGeom>
          <a:noFill/>
          <a:ln>
            <a:solidFill>
              <a:srgbClr val="F008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p:cNvSpPr txBox="1"/>
          <p:nvPr/>
        </p:nvSpPr>
        <p:spPr>
          <a:xfrm>
            <a:off x="5292080" y="2492896"/>
            <a:ext cx="1808508" cy="461665"/>
          </a:xfrm>
          <a:prstGeom prst="rect">
            <a:avLst/>
          </a:prstGeom>
          <a:noFill/>
        </p:spPr>
        <p:txBody>
          <a:bodyPr wrap="none" rtlCol="0">
            <a:spAutoFit/>
          </a:bodyPr>
          <a:lstStyle/>
          <a:p>
            <a:r>
              <a:rPr lang="fr-FR" dirty="0">
                <a:latin typeface="+mn-lt"/>
              </a:rPr>
              <a:t>Safety nets </a:t>
            </a:r>
          </a:p>
        </p:txBody>
      </p:sp>
    </p:spTree>
    <p:extLst>
      <p:ext uri="{BB962C8B-B14F-4D97-AF65-F5344CB8AC3E}">
        <p14:creationId xmlns:p14="http://schemas.microsoft.com/office/powerpoint/2010/main" val="311709796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347490"/>
            <a:ext cx="8229600" cy="641350"/>
          </a:xfrm>
        </p:spPr>
        <p:txBody>
          <a:bodyPr/>
          <a:lstStyle/>
          <a:p>
            <a:r>
              <a:rPr lang="fr-FR" dirty="0"/>
              <a:t>Safety Nets and SMS</a:t>
            </a:r>
          </a:p>
        </p:txBody>
      </p:sp>
      <p:sp>
        <p:nvSpPr>
          <p:cNvPr id="3" name="Espace réservé du contenu 2"/>
          <p:cNvSpPr>
            <a:spLocks noGrp="1"/>
          </p:cNvSpPr>
          <p:nvPr>
            <p:ph idx="1"/>
          </p:nvPr>
        </p:nvSpPr>
        <p:spPr>
          <a:xfrm>
            <a:off x="457200" y="2132856"/>
            <a:ext cx="8229600" cy="3672408"/>
          </a:xfrm>
        </p:spPr>
        <p:txBody>
          <a:bodyPr/>
          <a:lstStyle/>
          <a:p>
            <a:pPr lvl="0"/>
            <a:r>
              <a:rPr lang="fr-FR" b="1" dirty="0">
                <a:solidFill>
                  <a:schemeClr val="bg2">
                    <a:lumMod val="75000"/>
                    <a:lumOff val="25000"/>
                  </a:schemeClr>
                </a:solidFill>
              </a:rPr>
              <a:t>Policy</a:t>
            </a:r>
          </a:p>
          <a:p>
            <a:pPr marL="400050" lvl="1" indent="0">
              <a:buNone/>
            </a:pPr>
            <a:r>
              <a:rPr lang="en-GB" dirty="0">
                <a:solidFill>
                  <a:schemeClr val="bg2">
                    <a:lumMod val="75000"/>
                    <a:lumOff val="25000"/>
                  </a:schemeClr>
                </a:solidFill>
              </a:rPr>
              <a:t>Processes to identify, monitor, assess and improve the most critical safety nets should be established  </a:t>
            </a:r>
            <a:endParaRPr lang="fr-FR" dirty="0">
              <a:solidFill>
                <a:schemeClr val="bg2">
                  <a:lumMod val="75000"/>
                  <a:lumOff val="25000"/>
                </a:schemeClr>
              </a:solidFill>
            </a:endParaRPr>
          </a:p>
          <a:p>
            <a:pPr lvl="0"/>
            <a:r>
              <a:rPr lang="fr-FR" b="1" dirty="0" err="1">
                <a:solidFill>
                  <a:schemeClr val="bg2">
                    <a:lumMod val="75000"/>
                    <a:lumOff val="25000"/>
                  </a:schemeClr>
                </a:solidFill>
              </a:rPr>
              <a:t>Risk</a:t>
            </a:r>
            <a:r>
              <a:rPr lang="fr-FR" b="1" dirty="0">
                <a:solidFill>
                  <a:schemeClr val="bg2">
                    <a:lumMod val="75000"/>
                    <a:lumOff val="25000"/>
                  </a:schemeClr>
                </a:solidFill>
              </a:rPr>
              <a:t> Management</a:t>
            </a:r>
          </a:p>
          <a:p>
            <a:pPr marL="400050" lvl="1" indent="0">
              <a:buNone/>
            </a:pPr>
            <a:r>
              <a:rPr lang="en-GB" dirty="0">
                <a:solidFill>
                  <a:schemeClr val="bg2">
                    <a:lumMod val="75000"/>
                    <a:lumOff val="25000"/>
                  </a:schemeClr>
                </a:solidFill>
              </a:rPr>
              <a:t>Position, role, exposure rate and failure modes of Safety Nets related to main accident categories (CFIT, Runway Incursion etc.) </a:t>
            </a:r>
            <a:r>
              <a:rPr lang="fr-FR" dirty="0" err="1">
                <a:solidFill>
                  <a:schemeClr val="bg2">
                    <a:lumMod val="75000"/>
                    <a:lumOff val="25000"/>
                  </a:schemeClr>
                </a:solidFill>
              </a:rPr>
              <a:t>should</a:t>
            </a:r>
            <a:r>
              <a:rPr lang="fr-FR" dirty="0">
                <a:solidFill>
                  <a:schemeClr val="bg2">
                    <a:lumMod val="75000"/>
                    <a:lumOff val="25000"/>
                  </a:schemeClr>
                </a:solidFill>
              </a:rPr>
              <a:t> </a:t>
            </a:r>
            <a:r>
              <a:rPr lang="fr-FR" dirty="0" err="1">
                <a:solidFill>
                  <a:schemeClr val="bg2">
                    <a:lumMod val="75000"/>
                    <a:lumOff val="25000"/>
                  </a:schemeClr>
                </a:solidFill>
              </a:rPr>
              <a:t>be</a:t>
            </a:r>
            <a:r>
              <a:rPr lang="fr-FR" dirty="0">
                <a:solidFill>
                  <a:schemeClr val="bg2">
                    <a:lumMod val="75000"/>
                    <a:lumOff val="25000"/>
                  </a:schemeClr>
                </a:solidFill>
              </a:rPr>
              <a:t> e</a:t>
            </a:r>
            <a:r>
              <a:rPr lang="en-GB" dirty="0">
                <a:solidFill>
                  <a:schemeClr val="bg2">
                    <a:lumMod val="75000"/>
                    <a:lumOff val="25000"/>
                  </a:schemeClr>
                </a:solidFill>
              </a:rPr>
              <a:t>stablished and documented. Safety assumptions related to the Safety Nets should be systematically questioned.</a:t>
            </a:r>
            <a:endParaRPr lang="fr-FR" dirty="0">
              <a:solidFill>
                <a:schemeClr val="bg2">
                  <a:lumMod val="75000"/>
                  <a:lumOff val="25000"/>
                </a:schemeClr>
              </a:solidFill>
            </a:endParaRPr>
          </a:p>
        </p:txBody>
      </p:sp>
      <p:sp>
        <p:nvSpPr>
          <p:cNvPr id="4" name="Espace réservé de la date 3"/>
          <p:cNvSpPr>
            <a:spLocks noGrp="1"/>
          </p:cNvSpPr>
          <p:nvPr>
            <p:ph type="dt" sz="half" idx="10"/>
          </p:nvPr>
        </p:nvSpPr>
        <p:spPr/>
        <p:txBody>
          <a:bodyPr/>
          <a:lstStyle/>
          <a:p>
            <a:r>
              <a:rPr lang="en-US" altLang="en-US" b="0" dirty="0"/>
              <a:t>7 June 2016</a:t>
            </a:r>
          </a:p>
        </p:txBody>
      </p:sp>
      <p:sp>
        <p:nvSpPr>
          <p:cNvPr id="5" name="Espace réservé du pied de page 4"/>
          <p:cNvSpPr>
            <a:spLocks noGrp="1"/>
          </p:cNvSpPr>
          <p:nvPr>
            <p:ph type="ftr" sz="quarter" idx="11"/>
          </p:nvPr>
        </p:nvSpPr>
        <p:spPr/>
        <p:txBody>
          <a:bodyPr/>
          <a:lstStyle/>
          <a:p>
            <a:r>
              <a:rPr lang="en-US" altLang="en-US" b="0" dirty="0"/>
              <a:t>Managing Airline Safety Nets – </a:t>
            </a:r>
            <a:r>
              <a:rPr lang="en-US" altLang="en-US" b="0" dirty="0" err="1"/>
              <a:t>BdC</a:t>
            </a:r>
            <a:r>
              <a:rPr lang="en-US" altLang="en-US" b="0" dirty="0"/>
              <a:t> MP</a:t>
            </a:r>
          </a:p>
        </p:txBody>
      </p:sp>
      <p:sp>
        <p:nvSpPr>
          <p:cNvPr id="6" name="Espace réservé du numéro de diapositive 5"/>
          <p:cNvSpPr>
            <a:spLocks noGrp="1"/>
          </p:cNvSpPr>
          <p:nvPr>
            <p:ph type="sldNum" sz="quarter" idx="12"/>
          </p:nvPr>
        </p:nvSpPr>
        <p:spPr/>
        <p:txBody>
          <a:bodyPr/>
          <a:lstStyle/>
          <a:p>
            <a:fld id="{D6F0CD7C-9CDE-4D84-8971-6C80F7FD074A}" type="slidenum">
              <a:rPr lang="en-US" altLang="en-US" smtClean="0"/>
              <a:pPr/>
              <a:t>7</a:t>
            </a:fld>
            <a:endParaRPr lang="en-US" altLang="en-US"/>
          </a:p>
        </p:txBody>
      </p:sp>
    </p:spTree>
    <p:extLst>
      <p:ext uri="{BB962C8B-B14F-4D97-AF65-F5344CB8AC3E}">
        <p14:creationId xmlns:p14="http://schemas.microsoft.com/office/powerpoint/2010/main" val="110735133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412776"/>
            <a:ext cx="8229600" cy="641350"/>
          </a:xfrm>
        </p:spPr>
        <p:txBody>
          <a:bodyPr/>
          <a:lstStyle/>
          <a:p>
            <a:r>
              <a:rPr lang="fr-FR" dirty="0"/>
              <a:t>Safety Nets and SMS</a:t>
            </a:r>
            <a:endParaRPr lang="fr-FR" b="1" dirty="0">
              <a:solidFill>
                <a:schemeClr val="bg2">
                  <a:lumMod val="75000"/>
                  <a:lumOff val="25000"/>
                </a:schemeClr>
              </a:solidFill>
            </a:endParaRPr>
          </a:p>
        </p:txBody>
      </p:sp>
      <p:sp>
        <p:nvSpPr>
          <p:cNvPr id="3" name="Espace réservé du contenu 2"/>
          <p:cNvSpPr>
            <a:spLocks noGrp="1"/>
          </p:cNvSpPr>
          <p:nvPr>
            <p:ph idx="1"/>
          </p:nvPr>
        </p:nvSpPr>
        <p:spPr>
          <a:xfrm>
            <a:off x="457200" y="2060848"/>
            <a:ext cx="8229600" cy="3744416"/>
          </a:xfrm>
        </p:spPr>
        <p:txBody>
          <a:bodyPr/>
          <a:lstStyle/>
          <a:p>
            <a:pPr lvl="0"/>
            <a:r>
              <a:rPr lang="fr-FR" b="1" dirty="0">
                <a:solidFill>
                  <a:schemeClr val="bg2">
                    <a:lumMod val="75000"/>
                    <a:lumOff val="25000"/>
                  </a:schemeClr>
                </a:solidFill>
              </a:rPr>
              <a:t>Safety Assurance</a:t>
            </a:r>
            <a:endParaRPr lang="fr-FR" dirty="0">
              <a:solidFill>
                <a:schemeClr val="bg2">
                  <a:lumMod val="75000"/>
                  <a:lumOff val="25000"/>
                </a:schemeClr>
              </a:solidFill>
            </a:endParaRPr>
          </a:p>
          <a:p>
            <a:pPr marL="400050" lvl="1" indent="0">
              <a:buNone/>
            </a:pPr>
            <a:r>
              <a:rPr lang="en-GB" dirty="0">
                <a:solidFill>
                  <a:schemeClr val="bg2">
                    <a:lumMod val="75000"/>
                    <a:lumOff val="25000"/>
                  </a:schemeClr>
                </a:solidFill>
              </a:rPr>
              <a:t>Critical Safety Nets should be monitored, whenever possible, using a combination of reporting and FDM programs. </a:t>
            </a:r>
            <a:endParaRPr lang="fr-FR" dirty="0">
              <a:solidFill>
                <a:schemeClr val="bg2">
                  <a:lumMod val="75000"/>
                  <a:lumOff val="25000"/>
                </a:schemeClr>
              </a:solidFill>
            </a:endParaRPr>
          </a:p>
          <a:p>
            <a:pPr marL="400050" lvl="1" indent="0">
              <a:buNone/>
            </a:pPr>
            <a:r>
              <a:rPr lang="en-GB" dirty="0">
                <a:solidFill>
                  <a:schemeClr val="bg2">
                    <a:lumMod val="75000"/>
                    <a:lumOff val="25000"/>
                  </a:schemeClr>
                </a:solidFill>
              </a:rPr>
              <a:t>Significant events from other airlines should be used to challenge airlines own Safety Nets</a:t>
            </a:r>
            <a:endParaRPr lang="fr-FR" sz="1600" dirty="0">
              <a:solidFill>
                <a:schemeClr val="bg2">
                  <a:lumMod val="75000"/>
                  <a:lumOff val="25000"/>
                </a:schemeClr>
              </a:solidFill>
            </a:endParaRPr>
          </a:p>
          <a:p>
            <a:pPr lvl="0"/>
            <a:r>
              <a:rPr lang="fr-FR" b="1" dirty="0">
                <a:solidFill>
                  <a:schemeClr val="bg2">
                    <a:lumMod val="75000"/>
                    <a:lumOff val="25000"/>
                  </a:schemeClr>
                </a:solidFill>
              </a:rPr>
              <a:t>Safety Promotion</a:t>
            </a:r>
            <a:endParaRPr lang="fr-FR" dirty="0">
              <a:solidFill>
                <a:schemeClr val="bg2">
                  <a:lumMod val="75000"/>
                  <a:lumOff val="25000"/>
                </a:schemeClr>
              </a:solidFill>
            </a:endParaRPr>
          </a:p>
          <a:p>
            <a:pPr marL="400050" lvl="1" indent="0">
              <a:buNone/>
            </a:pPr>
            <a:r>
              <a:rPr lang="en-GB" dirty="0">
                <a:solidFill>
                  <a:schemeClr val="bg2">
                    <a:lumMod val="75000"/>
                    <a:lumOff val="25000"/>
                  </a:schemeClr>
                </a:solidFill>
              </a:rPr>
              <a:t>Awareness of Safety Nets strength and weaknesses should be  communicated. Positive and negative outcome of significant events should be published with a focus on Safety Nets role. </a:t>
            </a:r>
            <a:endParaRPr lang="fr-FR" dirty="0">
              <a:solidFill>
                <a:schemeClr val="bg2">
                  <a:lumMod val="75000"/>
                  <a:lumOff val="25000"/>
                </a:schemeClr>
              </a:solidFill>
            </a:endParaRPr>
          </a:p>
        </p:txBody>
      </p:sp>
      <p:sp>
        <p:nvSpPr>
          <p:cNvPr id="4" name="Espace réservé de la date 3"/>
          <p:cNvSpPr>
            <a:spLocks noGrp="1"/>
          </p:cNvSpPr>
          <p:nvPr>
            <p:ph type="dt" sz="half" idx="10"/>
          </p:nvPr>
        </p:nvSpPr>
        <p:spPr/>
        <p:txBody>
          <a:bodyPr/>
          <a:lstStyle/>
          <a:p>
            <a:r>
              <a:rPr lang="en-US" altLang="en-US" b="0" dirty="0"/>
              <a:t>7 June 2016</a:t>
            </a:r>
            <a:endParaRPr lang="en-US" altLang="en-US" dirty="0"/>
          </a:p>
        </p:txBody>
      </p:sp>
      <p:sp>
        <p:nvSpPr>
          <p:cNvPr id="5" name="Espace réservé du pied de page 4"/>
          <p:cNvSpPr>
            <a:spLocks noGrp="1"/>
          </p:cNvSpPr>
          <p:nvPr>
            <p:ph type="ftr" sz="quarter" idx="11"/>
          </p:nvPr>
        </p:nvSpPr>
        <p:spPr/>
        <p:txBody>
          <a:bodyPr/>
          <a:lstStyle/>
          <a:p>
            <a:r>
              <a:rPr lang="en-US" altLang="en-US" b="0" dirty="0"/>
              <a:t>Managing Airline Safety Nets – </a:t>
            </a:r>
            <a:r>
              <a:rPr lang="en-US" altLang="en-US" b="0" dirty="0" err="1"/>
              <a:t>BdC</a:t>
            </a:r>
            <a:r>
              <a:rPr lang="en-US" altLang="en-US" b="0" dirty="0"/>
              <a:t> MP</a:t>
            </a:r>
          </a:p>
        </p:txBody>
      </p:sp>
      <p:sp>
        <p:nvSpPr>
          <p:cNvPr id="6" name="Espace réservé du numéro de diapositive 5"/>
          <p:cNvSpPr>
            <a:spLocks noGrp="1"/>
          </p:cNvSpPr>
          <p:nvPr>
            <p:ph type="sldNum" sz="quarter" idx="12"/>
          </p:nvPr>
        </p:nvSpPr>
        <p:spPr/>
        <p:txBody>
          <a:bodyPr/>
          <a:lstStyle/>
          <a:p>
            <a:fld id="{D6F0CD7C-9CDE-4D84-8971-6C80F7FD074A}" type="slidenum">
              <a:rPr lang="en-US" altLang="en-US" smtClean="0"/>
              <a:pPr/>
              <a:t>8</a:t>
            </a:fld>
            <a:endParaRPr lang="en-US" altLang="en-US"/>
          </a:p>
        </p:txBody>
      </p:sp>
    </p:spTree>
    <p:extLst>
      <p:ext uri="{BB962C8B-B14F-4D97-AF65-F5344CB8AC3E}">
        <p14:creationId xmlns:p14="http://schemas.microsoft.com/office/powerpoint/2010/main" val="11809811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268760"/>
            <a:ext cx="8229600" cy="648072"/>
          </a:xfrm>
        </p:spPr>
        <p:txBody>
          <a:bodyPr/>
          <a:lstStyle/>
          <a:p>
            <a:r>
              <a:rPr lang="en-GB" dirty="0"/>
              <a:t>Safety Nets management review</a:t>
            </a:r>
          </a:p>
        </p:txBody>
      </p:sp>
      <p:sp>
        <p:nvSpPr>
          <p:cNvPr id="3" name="Espace réservé de la date 2"/>
          <p:cNvSpPr>
            <a:spLocks noGrp="1"/>
          </p:cNvSpPr>
          <p:nvPr>
            <p:ph type="dt" sz="half" idx="10"/>
          </p:nvPr>
        </p:nvSpPr>
        <p:spPr/>
        <p:txBody>
          <a:bodyPr/>
          <a:lstStyle/>
          <a:p>
            <a:r>
              <a:rPr lang="en-US" altLang="en-US" b="0" dirty="0"/>
              <a:t>7 June 2016</a:t>
            </a:r>
            <a:endParaRPr lang="en-US" altLang="en-US" dirty="0"/>
          </a:p>
        </p:txBody>
      </p:sp>
      <p:sp>
        <p:nvSpPr>
          <p:cNvPr id="4" name="Espace réservé du pied de page 3"/>
          <p:cNvSpPr>
            <a:spLocks noGrp="1"/>
          </p:cNvSpPr>
          <p:nvPr>
            <p:ph type="ftr" sz="quarter" idx="11"/>
          </p:nvPr>
        </p:nvSpPr>
        <p:spPr/>
        <p:txBody>
          <a:bodyPr/>
          <a:lstStyle/>
          <a:p>
            <a:r>
              <a:rPr lang="en-US" altLang="en-US" b="0" dirty="0"/>
              <a:t>Managing Airline Safety Nets – </a:t>
            </a:r>
            <a:r>
              <a:rPr lang="en-US" altLang="en-US" b="0" dirty="0" err="1"/>
              <a:t>BdC</a:t>
            </a:r>
            <a:r>
              <a:rPr lang="en-US" altLang="en-US" b="0" dirty="0"/>
              <a:t> MP</a:t>
            </a:r>
          </a:p>
        </p:txBody>
      </p:sp>
      <p:sp>
        <p:nvSpPr>
          <p:cNvPr id="5" name="Espace réservé du numéro de diapositive 4"/>
          <p:cNvSpPr>
            <a:spLocks noGrp="1"/>
          </p:cNvSpPr>
          <p:nvPr>
            <p:ph type="sldNum" sz="quarter" idx="12"/>
          </p:nvPr>
        </p:nvSpPr>
        <p:spPr/>
        <p:txBody>
          <a:bodyPr/>
          <a:lstStyle/>
          <a:p>
            <a:fld id="{BBAD159B-87F6-4DEE-9D01-BFE6443C3F84}" type="slidenum">
              <a:rPr lang="en-US" altLang="en-US" smtClean="0"/>
              <a:pPr/>
              <a:t>9</a:t>
            </a:fld>
            <a:endParaRPr lang="en-US" altLang="en-US"/>
          </a:p>
        </p:txBody>
      </p:sp>
      <p:graphicFrame>
        <p:nvGraphicFramePr>
          <p:cNvPr id="6" name="Tableau 5"/>
          <p:cNvGraphicFramePr>
            <a:graphicFrameLocks noGrp="1"/>
          </p:cNvGraphicFramePr>
          <p:nvPr>
            <p:extLst>
              <p:ext uri="{D42A27DB-BD31-4B8C-83A1-F6EECF244321}">
                <p14:modId xmlns:p14="http://schemas.microsoft.com/office/powerpoint/2010/main" val="568956114"/>
              </p:ext>
            </p:extLst>
          </p:nvPr>
        </p:nvGraphicFramePr>
        <p:xfrm>
          <a:off x="457200" y="2576252"/>
          <a:ext cx="8291264" cy="2999539"/>
        </p:xfrm>
        <a:graphic>
          <a:graphicData uri="http://schemas.openxmlformats.org/drawingml/2006/table">
            <a:tbl>
              <a:tblPr firstRow="1" firstCol="1" bandRow="1">
                <a:tableStyleId>{5C22544A-7EE6-4342-B048-85BDC9FD1C3A}</a:tableStyleId>
              </a:tblPr>
              <a:tblGrid>
                <a:gridCol w="1234480">
                  <a:extLst>
                    <a:ext uri="{9D8B030D-6E8A-4147-A177-3AD203B41FA5}">
                      <a16:colId xmlns:a16="http://schemas.microsoft.com/office/drawing/2014/main" xmlns="" val="993051864"/>
                    </a:ext>
                  </a:extLst>
                </a:gridCol>
                <a:gridCol w="1296144">
                  <a:extLst>
                    <a:ext uri="{9D8B030D-6E8A-4147-A177-3AD203B41FA5}">
                      <a16:colId xmlns:a16="http://schemas.microsoft.com/office/drawing/2014/main" xmlns="" val="2341275875"/>
                    </a:ext>
                  </a:extLst>
                </a:gridCol>
                <a:gridCol w="1008112">
                  <a:extLst>
                    <a:ext uri="{9D8B030D-6E8A-4147-A177-3AD203B41FA5}">
                      <a16:colId xmlns:a16="http://schemas.microsoft.com/office/drawing/2014/main" xmlns="" val="1444173086"/>
                    </a:ext>
                  </a:extLst>
                </a:gridCol>
                <a:gridCol w="2448272">
                  <a:extLst>
                    <a:ext uri="{9D8B030D-6E8A-4147-A177-3AD203B41FA5}">
                      <a16:colId xmlns:a16="http://schemas.microsoft.com/office/drawing/2014/main" xmlns="" val="37670142"/>
                    </a:ext>
                  </a:extLst>
                </a:gridCol>
                <a:gridCol w="2304256">
                  <a:extLst>
                    <a:ext uri="{9D8B030D-6E8A-4147-A177-3AD203B41FA5}">
                      <a16:colId xmlns:a16="http://schemas.microsoft.com/office/drawing/2014/main" xmlns="" val="607735413"/>
                    </a:ext>
                  </a:extLst>
                </a:gridCol>
              </a:tblGrid>
              <a:tr h="326147">
                <a:tc>
                  <a:txBody>
                    <a:bodyPr/>
                    <a:lstStyle/>
                    <a:p>
                      <a:pPr>
                        <a:lnSpc>
                          <a:spcPct val="107000"/>
                        </a:lnSpc>
                        <a:spcAft>
                          <a:spcPts val="0"/>
                        </a:spcAft>
                      </a:pPr>
                      <a:r>
                        <a:rPr lang="en-GB" sz="1400" dirty="0">
                          <a:solidFill>
                            <a:schemeClr val="tx1">
                              <a:lumMod val="50000"/>
                            </a:schemeClr>
                          </a:solidFill>
                          <a:effectLst/>
                        </a:rPr>
                        <a:t>Accident</a:t>
                      </a:r>
                      <a:endParaRPr lang="fr-FR"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400">
                          <a:solidFill>
                            <a:schemeClr val="tx1">
                              <a:lumMod val="50000"/>
                            </a:schemeClr>
                          </a:solidFill>
                          <a:effectLst/>
                        </a:rPr>
                        <a:t>Safety Net</a:t>
                      </a:r>
                      <a:endParaRPr lang="fr-FR" sz="16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400" dirty="0">
                          <a:solidFill>
                            <a:schemeClr val="tx1">
                              <a:lumMod val="50000"/>
                            </a:schemeClr>
                          </a:solidFill>
                          <a:effectLst/>
                        </a:rPr>
                        <a:t>Exposure</a:t>
                      </a:r>
                    </a:p>
                    <a:p>
                      <a:pPr>
                        <a:lnSpc>
                          <a:spcPct val="107000"/>
                        </a:lnSpc>
                        <a:spcAft>
                          <a:spcPts val="0"/>
                        </a:spcAft>
                      </a:pPr>
                      <a:r>
                        <a:rPr lang="en-GB" sz="1400" dirty="0">
                          <a:solidFill>
                            <a:schemeClr val="tx1">
                              <a:lumMod val="50000"/>
                            </a:schemeClr>
                          </a:solidFill>
                          <a:effectLst/>
                        </a:rPr>
                        <a:t>Rate </a:t>
                      </a:r>
                      <a:endParaRPr lang="fr-FR"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400" dirty="0">
                          <a:solidFill>
                            <a:schemeClr val="tx1">
                              <a:lumMod val="50000"/>
                            </a:schemeClr>
                          </a:solidFill>
                          <a:effectLst/>
                        </a:rPr>
                        <a:t>Available data &amp; analysis</a:t>
                      </a:r>
                    </a:p>
                    <a:p>
                      <a:pPr>
                        <a:lnSpc>
                          <a:spcPct val="107000"/>
                        </a:lnSpc>
                        <a:spcAft>
                          <a:spcPts val="0"/>
                        </a:spcAft>
                      </a:pPr>
                      <a:r>
                        <a:rPr lang="en-GB"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Lessons learnt</a:t>
                      </a:r>
                      <a:endParaRPr lang="fr-FR"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400" dirty="0">
                          <a:solidFill>
                            <a:schemeClr val="tx1">
                              <a:lumMod val="50000"/>
                            </a:schemeClr>
                          </a:solidFill>
                          <a:effectLst/>
                        </a:rPr>
                        <a:t>Improvement Program</a:t>
                      </a:r>
                      <a:endParaRPr lang="en-GB" sz="1600" dirty="0">
                        <a:solidFill>
                          <a:schemeClr val="tx1">
                            <a:lumMod val="50000"/>
                          </a:schemeClr>
                        </a:solidFill>
                        <a:effectLst/>
                      </a:endParaRPr>
                    </a:p>
                    <a:p>
                      <a:pPr>
                        <a:lnSpc>
                          <a:spcPct val="107000"/>
                        </a:lnSpc>
                        <a:spcAft>
                          <a:spcPts val="0"/>
                        </a:spcAft>
                      </a:pPr>
                      <a:r>
                        <a:rPr lang="en-GB"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Safety</a:t>
                      </a:r>
                      <a:r>
                        <a:rPr lang="en-GB" sz="1600" baseline="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net efficiency</a:t>
                      </a:r>
                      <a:endParaRPr lang="fr-FR"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extLst>
                  <a:ext uri="{0D108BD9-81ED-4DB2-BD59-A6C34878D82A}">
                    <a16:rowId xmlns:a16="http://schemas.microsoft.com/office/drawing/2014/main" xmlns="" val="1235182619"/>
                  </a:ext>
                </a:extLst>
              </a:tr>
              <a:tr h="112642">
                <a:tc>
                  <a:txBody>
                    <a:bodyPr/>
                    <a:lstStyle/>
                    <a:p>
                      <a:pPr>
                        <a:lnSpc>
                          <a:spcPct val="107000"/>
                        </a:lnSpc>
                        <a:spcAft>
                          <a:spcPts val="0"/>
                        </a:spcAft>
                      </a:pPr>
                      <a:r>
                        <a:rPr lang="en-GB" sz="700" dirty="0">
                          <a:solidFill>
                            <a:schemeClr val="tx1">
                              <a:lumMod val="50000"/>
                            </a:schemeClr>
                          </a:solidFill>
                          <a:effectLst/>
                        </a:rPr>
                        <a:t> </a:t>
                      </a:r>
                      <a:endParaRPr lang="fr-FR" sz="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700" dirty="0">
                          <a:solidFill>
                            <a:schemeClr val="tx1">
                              <a:lumMod val="50000"/>
                            </a:schemeClr>
                          </a:solidFill>
                          <a:effectLst/>
                        </a:rPr>
                        <a:t> </a:t>
                      </a:r>
                      <a:endParaRPr lang="fr-FR" sz="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700">
                          <a:solidFill>
                            <a:schemeClr val="tx1">
                              <a:lumMod val="50000"/>
                            </a:schemeClr>
                          </a:solidFill>
                          <a:effectLst/>
                        </a:rPr>
                        <a:t> </a:t>
                      </a:r>
                      <a:endParaRPr lang="fr-FR" sz="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700">
                          <a:solidFill>
                            <a:schemeClr val="tx1">
                              <a:lumMod val="50000"/>
                            </a:schemeClr>
                          </a:solidFill>
                          <a:effectLst/>
                        </a:rPr>
                        <a:t> </a:t>
                      </a:r>
                      <a:endParaRPr lang="fr-FR" sz="8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700" dirty="0">
                          <a:solidFill>
                            <a:schemeClr val="tx1">
                              <a:lumMod val="50000"/>
                            </a:schemeClr>
                          </a:solidFill>
                          <a:effectLst/>
                        </a:rPr>
                        <a:t> </a:t>
                      </a:r>
                      <a:endParaRPr lang="fr-FR" sz="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extLst>
                  <a:ext uri="{0D108BD9-81ED-4DB2-BD59-A6C34878D82A}">
                    <a16:rowId xmlns:a16="http://schemas.microsoft.com/office/drawing/2014/main" xmlns="" val="2360284559"/>
                  </a:ext>
                </a:extLst>
              </a:tr>
              <a:tr h="126124">
                <a:tc rowSpan="2">
                  <a:txBody>
                    <a:bodyPr/>
                    <a:lstStyle/>
                    <a:p>
                      <a:pPr>
                        <a:lnSpc>
                          <a:spcPct val="107000"/>
                        </a:lnSpc>
                        <a:spcAft>
                          <a:spcPts val="0"/>
                        </a:spcAft>
                      </a:pPr>
                      <a:r>
                        <a:rPr lang="en-GB" sz="1400" dirty="0">
                          <a:solidFill>
                            <a:schemeClr val="tx1">
                              <a:lumMod val="50000"/>
                            </a:schemeClr>
                          </a:solidFill>
                          <a:effectLst/>
                        </a:rPr>
                        <a:t>CFIT</a:t>
                      </a:r>
                      <a:endParaRPr lang="fr-FR"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dirty="0">
                          <a:solidFill>
                            <a:schemeClr val="tx1">
                              <a:lumMod val="50000"/>
                            </a:schemeClr>
                          </a:solidFill>
                          <a:effectLst/>
                        </a:rPr>
                        <a:t>EGPWS</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a:solidFill>
                            <a:schemeClr val="tx1">
                              <a:lumMod val="50000"/>
                            </a:schemeClr>
                          </a:solidFill>
                          <a:effectLst/>
                        </a:rPr>
                        <a:t> </a:t>
                      </a:r>
                      <a:endParaRPr lang="fr-FR" sz="1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a:solidFill>
                            <a:schemeClr val="tx1">
                              <a:lumMod val="50000"/>
                            </a:schemeClr>
                          </a:solidFill>
                          <a:effectLst/>
                        </a:rPr>
                        <a:t> </a:t>
                      </a:r>
                      <a:endParaRPr lang="fr-FR" sz="1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gn="ct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extLst>
                  <a:ext uri="{0D108BD9-81ED-4DB2-BD59-A6C34878D82A}">
                    <a16:rowId xmlns:a16="http://schemas.microsoft.com/office/drawing/2014/main" xmlns="" val="2096239798"/>
                  </a:ext>
                </a:extLst>
              </a:tr>
              <a:tr h="126124">
                <a:tc vMerge="1">
                  <a:txBody>
                    <a:bodyPr/>
                    <a:lstStyle/>
                    <a:p>
                      <a:endParaRPr lang="fr-FR"/>
                    </a:p>
                  </a:txBody>
                  <a:tcPr/>
                </a:tc>
                <a:tc>
                  <a:txBody>
                    <a:bodyPr/>
                    <a:lstStyle/>
                    <a:p>
                      <a:pPr>
                        <a:lnSpc>
                          <a:spcPct val="107000"/>
                        </a:lnSpc>
                        <a:spcAft>
                          <a:spcPts val="0"/>
                        </a:spcAft>
                      </a:pPr>
                      <a:r>
                        <a:rPr lang="en-GB" sz="1200" dirty="0">
                          <a:solidFill>
                            <a:schemeClr val="tx1">
                              <a:lumMod val="50000"/>
                            </a:schemeClr>
                          </a:solidFill>
                          <a:effectLst/>
                        </a:rPr>
                        <a:t>MSAW</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a:solidFill>
                            <a:schemeClr val="tx1">
                              <a:lumMod val="50000"/>
                            </a:schemeClr>
                          </a:solidFill>
                          <a:effectLst/>
                        </a:rPr>
                        <a:t> </a:t>
                      </a:r>
                      <a:endParaRPr lang="fr-FR" sz="1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gn="ct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extLst>
                  <a:ext uri="{0D108BD9-81ED-4DB2-BD59-A6C34878D82A}">
                    <a16:rowId xmlns:a16="http://schemas.microsoft.com/office/drawing/2014/main" xmlns="" val="3335631273"/>
                  </a:ext>
                </a:extLst>
              </a:tr>
              <a:tr h="126124">
                <a:tc>
                  <a:txBody>
                    <a:bodyPr/>
                    <a:lstStyle/>
                    <a:p>
                      <a:pPr>
                        <a:lnSpc>
                          <a:spcPct val="107000"/>
                        </a:lnSpc>
                        <a:spcAft>
                          <a:spcPts val="0"/>
                        </a:spcAft>
                      </a:pPr>
                      <a:r>
                        <a:rPr lang="en-GB" sz="400" dirty="0">
                          <a:solidFill>
                            <a:schemeClr val="tx1">
                              <a:lumMod val="50000"/>
                            </a:schemeClr>
                          </a:solidFill>
                          <a:effectLst/>
                        </a:rPr>
                        <a:t> </a:t>
                      </a:r>
                      <a:endParaRPr lang="fr-FR" sz="5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300" dirty="0">
                          <a:solidFill>
                            <a:schemeClr val="tx1">
                              <a:lumMod val="50000"/>
                            </a:schemeClr>
                          </a:solidFill>
                          <a:effectLst/>
                        </a:rPr>
                        <a:t> </a:t>
                      </a:r>
                      <a:endParaRPr lang="fr-FR" sz="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300">
                          <a:solidFill>
                            <a:schemeClr val="tx1">
                              <a:lumMod val="50000"/>
                            </a:schemeClr>
                          </a:solidFill>
                          <a:effectLst/>
                        </a:rPr>
                        <a:t> </a:t>
                      </a:r>
                      <a:endParaRPr lang="fr-FR" sz="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300" dirty="0">
                          <a:solidFill>
                            <a:schemeClr val="tx1">
                              <a:lumMod val="50000"/>
                            </a:schemeClr>
                          </a:solidFill>
                          <a:effectLst/>
                        </a:rPr>
                        <a:t> </a:t>
                      </a:r>
                      <a:endParaRPr lang="fr-FR" sz="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gn="ctr">
                        <a:lnSpc>
                          <a:spcPct val="107000"/>
                        </a:lnSpc>
                        <a:spcAft>
                          <a:spcPts val="0"/>
                        </a:spcAft>
                      </a:pPr>
                      <a:r>
                        <a:rPr lang="en-GB" sz="300" dirty="0">
                          <a:solidFill>
                            <a:schemeClr val="tx1">
                              <a:lumMod val="50000"/>
                            </a:schemeClr>
                          </a:solidFill>
                          <a:effectLst/>
                        </a:rPr>
                        <a:t> </a:t>
                      </a:r>
                      <a:endParaRPr lang="fr-FR" sz="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extLst>
                  <a:ext uri="{0D108BD9-81ED-4DB2-BD59-A6C34878D82A}">
                    <a16:rowId xmlns:a16="http://schemas.microsoft.com/office/drawing/2014/main" xmlns="" val="2560897490"/>
                  </a:ext>
                </a:extLst>
              </a:tr>
              <a:tr h="126124">
                <a:tc>
                  <a:txBody>
                    <a:bodyPr/>
                    <a:lstStyle/>
                    <a:p>
                      <a:pPr>
                        <a:lnSpc>
                          <a:spcPct val="107000"/>
                        </a:lnSpc>
                        <a:spcAft>
                          <a:spcPts val="0"/>
                        </a:spcAft>
                      </a:pPr>
                      <a:r>
                        <a:rPr lang="en-GB" sz="1400" dirty="0">
                          <a:solidFill>
                            <a:schemeClr val="tx1">
                              <a:lumMod val="50000"/>
                            </a:schemeClr>
                          </a:solidFill>
                          <a:effectLst/>
                        </a:rPr>
                        <a:t>MAC</a:t>
                      </a:r>
                      <a:endParaRPr lang="fr-FR"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dirty="0">
                          <a:solidFill>
                            <a:schemeClr val="tx1">
                              <a:lumMod val="50000"/>
                            </a:schemeClr>
                          </a:solidFill>
                          <a:effectLst/>
                        </a:rPr>
                        <a:t>ACAS</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a:solidFill>
                            <a:schemeClr val="tx1">
                              <a:lumMod val="50000"/>
                            </a:schemeClr>
                          </a:solidFill>
                          <a:effectLst/>
                        </a:rPr>
                        <a:t> </a:t>
                      </a:r>
                      <a:endParaRPr lang="fr-FR" sz="1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gn="ct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extLst>
                  <a:ext uri="{0D108BD9-81ED-4DB2-BD59-A6C34878D82A}">
                    <a16:rowId xmlns:a16="http://schemas.microsoft.com/office/drawing/2014/main" xmlns="" val="2078527143"/>
                  </a:ext>
                </a:extLst>
              </a:tr>
              <a:tr h="126124">
                <a:tc>
                  <a:txBody>
                    <a:bodyPr/>
                    <a:lstStyle/>
                    <a:p>
                      <a:pPr>
                        <a:lnSpc>
                          <a:spcPct val="107000"/>
                        </a:lnSpc>
                        <a:spcAft>
                          <a:spcPts val="0"/>
                        </a:spcAft>
                      </a:pPr>
                      <a:r>
                        <a:rPr lang="en-GB" sz="1400" dirty="0">
                          <a:solidFill>
                            <a:schemeClr val="tx1">
                              <a:lumMod val="50000"/>
                            </a:schemeClr>
                          </a:solidFill>
                          <a:effectLst/>
                        </a:rPr>
                        <a:t> </a:t>
                      </a:r>
                      <a:endParaRPr lang="fr-FR"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a:solidFill>
                            <a:schemeClr val="tx1">
                              <a:lumMod val="50000"/>
                            </a:schemeClr>
                          </a:solidFill>
                          <a:effectLst/>
                        </a:rPr>
                        <a:t>STCA</a:t>
                      </a:r>
                      <a:endParaRPr lang="fr-FR" sz="1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a:solidFill>
                            <a:schemeClr val="tx1">
                              <a:lumMod val="50000"/>
                            </a:schemeClr>
                          </a:solidFill>
                          <a:effectLst/>
                        </a:rPr>
                        <a:t> </a:t>
                      </a:r>
                      <a:endParaRPr lang="fr-FR" sz="1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gn="ct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extLst>
                  <a:ext uri="{0D108BD9-81ED-4DB2-BD59-A6C34878D82A}">
                    <a16:rowId xmlns:a16="http://schemas.microsoft.com/office/drawing/2014/main" xmlns="" val="682442826"/>
                  </a:ext>
                </a:extLst>
              </a:tr>
              <a:tr h="126124">
                <a:tc>
                  <a:txBody>
                    <a:bodyPr/>
                    <a:lstStyle/>
                    <a:p>
                      <a:pPr>
                        <a:lnSpc>
                          <a:spcPct val="107000"/>
                        </a:lnSpc>
                        <a:spcAft>
                          <a:spcPts val="0"/>
                        </a:spcAft>
                      </a:pPr>
                      <a:r>
                        <a:rPr lang="en-GB" sz="700" dirty="0">
                          <a:solidFill>
                            <a:schemeClr val="tx1">
                              <a:lumMod val="50000"/>
                            </a:schemeClr>
                          </a:solidFill>
                          <a:effectLst/>
                        </a:rPr>
                        <a:t> </a:t>
                      </a:r>
                      <a:endParaRPr lang="fr-FR" sz="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600">
                          <a:solidFill>
                            <a:schemeClr val="tx1">
                              <a:lumMod val="50000"/>
                            </a:schemeClr>
                          </a:solidFill>
                          <a:effectLst/>
                        </a:rPr>
                        <a:t> </a:t>
                      </a:r>
                      <a:endParaRPr lang="fr-FR" sz="7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600" dirty="0">
                          <a:solidFill>
                            <a:schemeClr val="tx1">
                              <a:lumMod val="50000"/>
                            </a:schemeClr>
                          </a:solidFill>
                          <a:effectLst/>
                        </a:rPr>
                        <a:t> </a:t>
                      </a:r>
                      <a:endParaRPr lang="fr-FR" sz="7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600">
                          <a:solidFill>
                            <a:schemeClr val="tx1">
                              <a:lumMod val="50000"/>
                            </a:schemeClr>
                          </a:solidFill>
                          <a:effectLst/>
                        </a:rPr>
                        <a:t> </a:t>
                      </a:r>
                      <a:endParaRPr lang="fr-FR" sz="7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gn="ctr">
                        <a:lnSpc>
                          <a:spcPct val="107000"/>
                        </a:lnSpc>
                        <a:spcAft>
                          <a:spcPts val="0"/>
                        </a:spcAft>
                      </a:pPr>
                      <a:r>
                        <a:rPr lang="en-GB" sz="600" dirty="0">
                          <a:solidFill>
                            <a:schemeClr val="tx1">
                              <a:lumMod val="50000"/>
                            </a:schemeClr>
                          </a:solidFill>
                          <a:effectLst/>
                        </a:rPr>
                        <a:t> </a:t>
                      </a:r>
                      <a:endParaRPr lang="fr-FR" sz="7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extLst>
                  <a:ext uri="{0D108BD9-81ED-4DB2-BD59-A6C34878D82A}">
                    <a16:rowId xmlns:a16="http://schemas.microsoft.com/office/drawing/2014/main" xmlns="" val="81398147"/>
                  </a:ext>
                </a:extLst>
              </a:tr>
              <a:tr h="126124">
                <a:tc rowSpan="2">
                  <a:txBody>
                    <a:bodyPr/>
                    <a:lstStyle/>
                    <a:p>
                      <a:pPr>
                        <a:lnSpc>
                          <a:spcPct val="107000"/>
                        </a:lnSpc>
                        <a:spcAft>
                          <a:spcPts val="0"/>
                        </a:spcAft>
                      </a:pPr>
                      <a:r>
                        <a:rPr lang="en-GB" sz="1400" dirty="0">
                          <a:solidFill>
                            <a:schemeClr val="tx1">
                              <a:lumMod val="50000"/>
                            </a:schemeClr>
                          </a:solidFill>
                          <a:effectLst/>
                        </a:rPr>
                        <a:t>R. Incursion</a:t>
                      </a:r>
                      <a:endParaRPr lang="fr-FR"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dirty="0">
                          <a:solidFill>
                            <a:schemeClr val="tx1">
                              <a:lumMod val="50000"/>
                            </a:schemeClr>
                          </a:solidFill>
                          <a:effectLst/>
                        </a:rPr>
                        <a:t>RAAS/Smart </a:t>
                      </a:r>
                      <a:r>
                        <a:rPr lang="en-GB" sz="1200" dirty="0" err="1">
                          <a:solidFill>
                            <a:schemeClr val="tx1">
                              <a:lumMod val="50000"/>
                            </a:schemeClr>
                          </a:solidFill>
                          <a:effectLst/>
                        </a:rPr>
                        <a:t>Rwy</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gn="ct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extLst>
                  <a:ext uri="{0D108BD9-81ED-4DB2-BD59-A6C34878D82A}">
                    <a16:rowId xmlns:a16="http://schemas.microsoft.com/office/drawing/2014/main" xmlns="" val="1722177338"/>
                  </a:ext>
                </a:extLst>
              </a:tr>
              <a:tr h="126124">
                <a:tc vMerge="1">
                  <a:txBody>
                    <a:bodyPr/>
                    <a:lstStyle/>
                    <a:p>
                      <a:endParaRPr lang="fr-FR"/>
                    </a:p>
                  </a:txBody>
                  <a:tcPr/>
                </a:tc>
                <a:tc>
                  <a:txBody>
                    <a:bodyPr/>
                    <a:lstStyle/>
                    <a:p>
                      <a:pPr>
                        <a:lnSpc>
                          <a:spcPct val="107000"/>
                        </a:lnSpc>
                        <a:spcAft>
                          <a:spcPts val="0"/>
                        </a:spcAft>
                      </a:pPr>
                      <a:r>
                        <a:rPr lang="en-GB" sz="1200" dirty="0">
                          <a:solidFill>
                            <a:schemeClr val="tx1">
                              <a:lumMod val="50000"/>
                            </a:schemeClr>
                          </a:solidFill>
                          <a:effectLst/>
                        </a:rPr>
                        <a:t>RWSL</a:t>
                      </a:r>
                    </a:p>
                  </a:txBody>
                  <a:tcPr marL="53043" marR="53043" marT="0" marB="0"/>
                </a:tc>
                <a:tc>
                  <a:txBody>
                    <a:bodyPr/>
                    <a:lstStyle/>
                    <a:p>
                      <a:pPr>
                        <a:lnSpc>
                          <a:spcPct val="107000"/>
                        </a:lnSpc>
                        <a:spcAft>
                          <a:spcPts val="0"/>
                        </a:spcAft>
                      </a:pPr>
                      <a:r>
                        <a:rPr lang="en-GB" sz="1200">
                          <a:solidFill>
                            <a:schemeClr val="tx1">
                              <a:lumMod val="50000"/>
                            </a:schemeClr>
                          </a:solidFill>
                          <a:effectLst/>
                        </a:rPr>
                        <a:t> </a:t>
                      </a:r>
                      <a:endParaRPr lang="fr-FR" sz="1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gn="ct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extLst>
                  <a:ext uri="{0D108BD9-81ED-4DB2-BD59-A6C34878D82A}">
                    <a16:rowId xmlns:a16="http://schemas.microsoft.com/office/drawing/2014/main" xmlns="" val="2332510569"/>
                  </a:ext>
                </a:extLst>
              </a:tr>
              <a:tr h="126124">
                <a:tc>
                  <a:txBody>
                    <a:bodyPr/>
                    <a:lstStyle/>
                    <a:p>
                      <a:pPr>
                        <a:lnSpc>
                          <a:spcPct val="107000"/>
                        </a:lnSpc>
                        <a:spcAft>
                          <a:spcPts val="0"/>
                        </a:spcAft>
                      </a:pPr>
                      <a:r>
                        <a:rPr lang="en-GB" sz="700" dirty="0">
                          <a:solidFill>
                            <a:schemeClr val="tx1">
                              <a:lumMod val="50000"/>
                            </a:schemeClr>
                          </a:solidFill>
                          <a:effectLst/>
                        </a:rPr>
                        <a:t> </a:t>
                      </a:r>
                      <a:endParaRPr lang="fr-FR" sz="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600">
                          <a:solidFill>
                            <a:schemeClr val="tx1">
                              <a:lumMod val="50000"/>
                            </a:schemeClr>
                          </a:solidFill>
                          <a:effectLst/>
                        </a:rPr>
                        <a:t> </a:t>
                      </a:r>
                      <a:endParaRPr lang="fr-FR" sz="7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600" dirty="0">
                          <a:solidFill>
                            <a:schemeClr val="tx1">
                              <a:lumMod val="50000"/>
                            </a:schemeClr>
                          </a:solidFill>
                          <a:effectLst/>
                        </a:rPr>
                        <a:t> </a:t>
                      </a:r>
                      <a:endParaRPr lang="fr-FR" sz="7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600" dirty="0">
                          <a:solidFill>
                            <a:schemeClr val="tx1">
                              <a:lumMod val="50000"/>
                            </a:schemeClr>
                          </a:solidFill>
                          <a:effectLst/>
                        </a:rPr>
                        <a:t> </a:t>
                      </a:r>
                      <a:endParaRPr lang="fr-FR" sz="7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gn="ctr">
                        <a:lnSpc>
                          <a:spcPct val="107000"/>
                        </a:lnSpc>
                        <a:spcAft>
                          <a:spcPts val="0"/>
                        </a:spcAft>
                      </a:pPr>
                      <a:r>
                        <a:rPr lang="en-GB" sz="600" dirty="0">
                          <a:solidFill>
                            <a:schemeClr val="tx1">
                              <a:lumMod val="50000"/>
                            </a:schemeClr>
                          </a:solidFill>
                          <a:effectLst/>
                        </a:rPr>
                        <a:t> </a:t>
                      </a:r>
                      <a:endParaRPr lang="fr-FR" sz="7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extLst>
                  <a:ext uri="{0D108BD9-81ED-4DB2-BD59-A6C34878D82A}">
                    <a16:rowId xmlns:a16="http://schemas.microsoft.com/office/drawing/2014/main" xmlns="" val="1914993270"/>
                  </a:ext>
                </a:extLst>
              </a:tr>
              <a:tr h="126124">
                <a:tc rowSpan="2">
                  <a:txBody>
                    <a:bodyPr/>
                    <a:lstStyle/>
                    <a:p>
                      <a:pPr>
                        <a:lnSpc>
                          <a:spcPct val="107000"/>
                        </a:lnSpc>
                        <a:spcAft>
                          <a:spcPts val="0"/>
                        </a:spcAft>
                      </a:pPr>
                      <a:r>
                        <a:rPr lang="en-GB" sz="1400" dirty="0">
                          <a:solidFill>
                            <a:schemeClr val="tx1">
                              <a:lumMod val="50000"/>
                            </a:schemeClr>
                          </a:solidFill>
                          <a:effectLst/>
                        </a:rPr>
                        <a:t>R. Excursion</a:t>
                      </a:r>
                      <a:endParaRPr lang="fr-FR" sz="1600" dirty="0">
                        <a:solidFill>
                          <a:schemeClr val="tx1">
                            <a:lumMod val="50000"/>
                          </a:schemeClr>
                        </a:solidFill>
                        <a:effectLst/>
                      </a:endParaRPr>
                    </a:p>
                    <a:p>
                      <a:pPr>
                        <a:lnSpc>
                          <a:spcPct val="107000"/>
                        </a:lnSpc>
                        <a:spcAft>
                          <a:spcPts val="0"/>
                        </a:spcAft>
                      </a:pPr>
                      <a:r>
                        <a:rPr lang="en-GB" sz="1400" dirty="0">
                          <a:solidFill>
                            <a:schemeClr val="tx1">
                              <a:lumMod val="50000"/>
                            </a:schemeClr>
                          </a:solidFill>
                          <a:effectLst/>
                        </a:rPr>
                        <a:t>Landing</a:t>
                      </a:r>
                      <a:endParaRPr lang="fr-FR" sz="16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a:solidFill>
                            <a:schemeClr val="tx1">
                              <a:lumMod val="50000"/>
                            </a:schemeClr>
                          </a:solidFill>
                          <a:effectLst/>
                        </a:rPr>
                        <a:t>ROPS</a:t>
                      </a:r>
                      <a:endParaRPr lang="fr-FR" sz="14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gn="ct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extLst>
                  <a:ext uri="{0D108BD9-81ED-4DB2-BD59-A6C34878D82A}">
                    <a16:rowId xmlns:a16="http://schemas.microsoft.com/office/drawing/2014/main" xmlns="" val="76181547"/>
                  </a:ext>
                </a:extLst>
              </a:tr>
              <a:tr h="126124">
                <a:tc vMerge="1">
                  <a:txBody>
                    <a:bodyPr/>
                    <a:lstStyle/>
                    <a:p>
                      <a:endParaRPr lang="fr-FR"/>
                    </a:p>
                  </a:txBody>
                  <a:tcPr/>
                </a:tc>
                <a:tc>
                  <a:txBody>
                    <a:bodyPr/>
                    <a:lstStyle/>
                    <a:p>
                      <a:pPr>
                        <a:lnSpc>
                          <a:spcPct val="107000"/>
                        </a:lnSpc>
                        <a:spcAft>
                          <a:spcPts val="0"/>
                        </a:spcAft>
                      </a:pPr>
                      <a:r>
                        <a:rPr lang="en-GB" sz="1200" dirty="0">
                          <a:solidFill>
                            <a:schemeClr val="tx1">
                              <a:lumMod val="50000"/>
                            </a:schemeClr>
                          </a:solidFill>
                          <a:effectLst/>
                          <a:latin typeface="+mn-lt"/>
                          <a:ea typeface="+mn-ea"/>
                          <a:cs typeface="+mn-cs"/>
                        </a:rPr>
                        <a:t>Smart Landing</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gn="ctr">
                        <a:lnSpc>
                          <a:spcPct val="107000"/>
                        </a:lnSpc>
                        <a:spcAft>
                          <a:spcPts val="0"/>
                        </a:spcAft>
                      </a:pPr>
                      <a:r>
                        <a:rPr lang="en-GB" sz="1200" dirty="0">
                          <a:solidFill>
                            <a:schemeClr val="tx1">
                              <a:lumMod val="50000"/>
                            </a:schemeClr>
                          </a:solidFill>
                          <a:effectLst/>
                        </a:rPr>
                        <a:t> </a:t>
                      </a:r>
                      <a:endParaRPr lang="fr-FR" sz="14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extLst>
                  <a:ext uri="{0D108BD9-81ED-4DB2-BD59-A6C34878D82A}">
                    <a16:rowId xmlns:a16="http://schemas.microsoft.com/office/drawing/2014/main" xmlns="" val="2410977016"/>
                  </a:ext>
                </a:extLst>
              </a:tr>
              <a:tr h="126124">
                <a:tc>
                  <a:txBody>
                    <a:bodyPr/>
                    <a:lstStyle/>
                    <a:p>
                      <a:pPr>
                        <a:lnSpc>
                          <a:spcPct val="107000"/>
                        </a:lnSpc>
                        <a:spcAft>
                          <a:spcPts val="0"/>
                        </a:spcAft>
                      </a:pPr>
                      <a:r>
                        <a:rPr lang="en-GB" sz="700" dirty="0">
                          <a:solidFill>
                            <a:schemeClr val="tx1">
                              <a:lumMod val="50000"/>
                            </a:schemeClr>
                          </a:solidFill>
                          <a:effectLst/>
                        </a:rPr>
                        <a:t> </a:t>
                      </a:r>
                      <a:endParaRPr lang="fr-FR" sz="8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600">
                          <a:solidFill>
                            <a:schemeClr val="tx1">
                              <a:lumMod val="50000"/>
                            </a:schemeClr>
                          </a:solidFill>
                          <a:effectLst/>
                        </a:rPr>
                        <a:t> </a:t>
                      </a:r>
                      <a:endParaRPr lang="fr-FR" sz="70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600" dirty="0">
                          <a:solidFill>
                            <a:schemeClr val="tx1">
                              <a:lumMod val="50000"/>
                            </a:schemeClr>
                          </a:solidFill>
                          <a:effectLst/>
                        </a:rPr>
                        <a:t> </a:t>
                      </a:r>
                      <a:endParaRPr lang="fr-FR" sz="7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nSpc>
                          <a:spcPct val="107000"/>
                        </a:lnSpc>
                        <a:spcAft>
                          <a:spcPts val="0"/>
                        </a:spcAft>
                      </a:pPr>
                      <a:r>
                        <a:rPr lang="en-GB" sz="600" dirty="0">
                          <a:solidFill>
                            <a:schemeClr val="tx1">
                              <a:lumMod val="50000"/>
                            </a:schemeClr>
                          </a:solidFill>
                          <a:effectLst/>
                        </a:rPr>
                        <a:t> </a:t>
                      </a:r>
                      <a:endParaRPr lang="fr-FR" sz="7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tc>
                  <a:txBody>
                    <a:bodyPr/>
                    <a:lstStyle/>
                    <a:p>
                      <a:pPr algn="ctr">
                        <a:lnSpc>
                          <a:spcPct val="107000"/>
                        </a:lnSpc>
                        <a:spcAft>
                          <a:spcPts val="0"/>
                        </a:spcAft>
                      </a:pPr>
                      <a:r>
                        <a:rPr lang="en-GB" sz="600" dirty="0">
                          <a:solidFill>
                            <a:schemeClr val="tx1">
                              <a:lumMod val="50000"/>
                            </a:schemeClr>
                          </a:solidFill>
                          <a:effectLst/>
                        </a:rPr>
                        <a:t> </a:t>
                      </a:r>
                      <a:endParaRPr lang="fr-FR" sz="700" dirty="0">
                        <a:solidFill>
                          <a:schemeClr val="tx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3043" marR="53043" marT="0" marB="0"/>
                </a:tc>
                <a:extLst>
                  <a:ext uri="{0D108BD9-81ED-4DB2-BD59-A6C34878D82A}">
                    <a16:rowId xmlns:a16="http://schemas.microsoft.com/office/drawing/2014/main" xmlns="" val="3668007609"/>
                  </a:ext>
                </a:extLst>
              </a:tr>
            </a:tbl>
          </a:graphicData>
        </a:graphic>
      </p:graphicFrame>
      <p:pic>
        <p:nvPicPr>
          <p:cNvPr id="7" name="Image 6" descr="Afficher l'image d'origine"/>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144450"/>
            <a:ext cx="3168352" cy="1300774"/>
          </a:xfrm>
          <a:prstGeom prst="rect">
            <a:avLst/>
          </a:prstGeom>
          <a:noFill/>
          <a:ln>
            <a:solidFill>
              <a:schemeClr val="bg2"/>
            </a:solidFill>
          </a:ln>
        </p:spPr>
      </p:pic>
    </p:spTree>
    <p:extLst>
      <p:ext uri="{BB962C8B-B14F-4D97-AF65-F5344CB8AC3E}">
        <p14:creationId xmlns:p14="http://schemas.microsoft.com/office/powerpoint/2010/main" val="3446483247"/>
      </p:ext>
    </p:extLst>
  </p:cSld>
  <p:clrMapOvr>
    <a:masterClrMapping/>
  </p:clrMapOvr>
  <p:transition>
    <p:fade/>
  </p:transition>
</p:sld>
</file>

<file path=ppt/theme/theme1.xml><?xml version="1.0" encoding="utf-8"?>
<a:theme xmlns:a="http://schemas.openxmlformats.org/drawingml/2006/main" name="IATA_standard_template_2015">
  <a:themeElements>
    <a:clrScheme name="">
      <a:dk1>
        <a:srgbClr val="0A4279"/>
      </a:dk1>
      <a:lt1>
        <a:srgbClr val="FFFFFF"/>
      </a:lt1>
      <a:dk2>
        <a:srgbClr val="0075BD"/>
      </a:dk2>
      <a:lt2>
        <a:srgbClr val="00305B"/>
      </a:lt2>
      <a:accent1>
        <a:srgbClr val="A6D7F5"/>
      </a:accent1>
      <a:accent2>
        <a:srgbClr val="A1BD00"/>
      </a:accent2>
      <a:accent3>
        <a:srgbClr val="FFFFFF"/>
      </a:accent3>
      <a:accent4>
        <a:srgbClr val="073766"/>
      </a:accent4>
      <a:accent5>
        <a:srgbClr val="D0E8F9"/>
      </a:accent5>
      <a:accent6>
        <a:srgbClr val="91AB00"/>
      </a:accent6>
      <a:hlink>
        <a:srgbClr val="0075BD"/>
      </a:hlink>
      <a:folHlink>
        <a:srgbClr val="6F359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A4279"/>
        </a:dk1>
        <a:lt1>
          <a:srgbClr val="FFFFFF"/>
        </a:lt1>
        <a:dk2>
          <a:srgbClr val="0075BD"/>
        </a:dk2>
        <a:lt2>
          <a:srgbClr val="00305B"/>
        </a:lt2>
        <a:accent1>
          <a:srgbClr val="A6D7F5"/>
        </a:accent1>
        <a:accent2>
          <a:srgbClr val="A1BD00"/>
        </a:accent2>
        <a:accent3>
          <a:srgbClr val="FFFFFF"/>
        </a:accent3>
        <a:accent4>
          <a:srgbClr val="073766"/>
        </a:accent4>
        <a:accent5>
          <a:srgbClr val="D0E8F9"/>
        </a:accent5>
        <a:accent6>
          <a:srgbClr val="91AB00"/>
        </a:accent6>
        <a:hlink>
          <a:srgbClr val="EF2C71"/>
        </a:hlink>
        <a:folHlink>
          <a:srgbClr val="6F35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TaxKeywordTaxHTField xmlns="a00344dc-bdf6-4e67-9a5c-75a2c47401b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e3159b3e-8b49-4d0a-a8b1-1c78ae12ba47</TermId>
        </TermInfo>
        <TermInfo xmlns="http://schemas.microsoft.com/office/infopath/2007/PartnerControls">
          <TermName xmlns="http://schemas.microsoft.com/office/infopath/2007/PartnerControls">IATA70</TermName>
          <TermId xmlns="http://schemas.microsoft.com/office/infopath/2007/PartnerControls">a563e382-c171-4ff5-88d1-515e9106925a</TermId>
        </TermInfo>
        <TermInfo xmlns="http://schemas.microsoft.com/office/infopath/2007/PartnerControls">
          <TermName xmlns="http://schemas.microsoft.com/office/infopath/2007/PartnerControls">Powerpoint</TermName>
          <TermId xmlns="http://schemas.microsoft.com/office/infopath/2007/PartnerControls">58d2e4f3-1aff-4ab9-a211-062b4877cd54</TermId>
        </TermInfo>
      </Terms>
    </TaxKeywordTaxHTField>
    <TaxCatchAll xmlns="a00344dc-bdf6-4e67-9a5c-75a2c47401b5">
      <Value>45</Value>
      <Value>3383</Value>
      <Value>917</Value>
    </TaxCatchAll>
    <_dlc_DocId xmlns="a00344dc-bdf6-4e67-9a5c-75a2c47401b5">P6ENVMXR2M2C-855-1</_dlc_DocId>
    <_dlc_DocIdUrl xmlns="a00344dc-bdf6-4e67-9a5c-75a2c47401b5">
      <Url>https://intranet.iata.org/tools/communication-tools/_layouts/15/DocIdRedir.aspx?ID=P6ENVMXR2M2C-855-1</Url>
      <Description>P6ENVMXR2M2C-855-1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100F7A80949D14CBA95E7075337F686" ma:contentTypeVersion="0" ma:contentTypeDescription="Create a new document." ma:contentTypeScope="" ma:versionID="2c9b97f6c79f141f2f6ca9bb042d36fe">
  <xsd:schema xmlns:xsd="http://www.w3.org/2001/XMLSchema" xmlns:xs="http://www.w3.org/2001/XMLSchema" xmlns:p="http://schemas.microsoft.com/office/2006/metadata/properties" xmlns:ns2="a00344dc-bdf6-4e67-9a5c-75a2c47401b5" targetNamespace="http://schemas.microsoft.com/office/2006/metadata/properties" ma:root="true" ma:fieldsID="ecb2cb8aa7ae9bd5d88d20276802f400" ns2:_="">
    <xsd:import namespace="a00344dc-bdf6-4e67-9a5c-75a2c47401b5"/>
    <xsd:element name="properties">
      <xsd:complexType>
        <xsd:sequence>
          <xsd:element name="documentManagement">
            <xsd:complexType>
              <xsd:all>
                <xsd:element ref="ns2:_dlc_DocId" minOccurs="0"/>
                <xsd:element ref="ns2:_dlc_DocIdUrl" minOccurs="0"/>
                <xsd:element ref="ns2:_dlc_DocIdPersistId" minOccurs="0"/>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0344dc-bdf6-4e67-9a5c-75a2c47401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KeywordTaxHTField" ma:index="11" nillable="true" ma:taxonomy="true" ma:internalName="TaxKeywordTaxHTField" ma:taxonomyFieldName="TaxKeyword" ma:displayName="Enterprise Keywords" ma:readOnly="false" ma:fieldId="{23f27201-bee3-471e-b2e7-b64fd8b7ca38}" ma:taxonomyMulti="true" ma:sspId="c99f5b8b-db70-43e5-9ec9-ec028da59424" ma:termSetId="00000000-0000-0000-0000-000000000000" ma:anchorId="00000000-0000-0000-0000-000000000000" ma:open="true" ma:isKeyword="true">
      <xsd:complexType>
        <xsd:sequence>
          <xsd:element ref="pc:Terms" minOccurs="0" maxOccurs="1"/>
        </xsd:sequence>
      </xsd:complexType>
    </xsd:element>
    <xsd:element name="TaxCatchAll" ma:index="12" nillable="true" ma:displayName="Taxonomy Catch All Column" ma:hidden="true" ma:list="{47536d18-7b17-4327-b2c1-8f1944bbeb98}" ma:internalName="TaxCatchAll" ma:showField="CatchAllData" ma:web="a00344dc-bdf6-4e67-9a5c-75a2c47401b5">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47536d18-7b17-4327-b2c1-8f1944bbeb98}" ma:internalName="TaxCatchAllLabel" ma:readOnly="true" ma:showField="CatchAllDataLabel" ma:web="a00344dc-bdf6-4e67-9a5c-75a2c47401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45F84F-B7F6-473B-ACB6-198310F86D3F}">
  <ds:schemaRefs>
    <ds:schemaRef ds:uri="http://purl.org/dc/elements/1.1/"/>
    <ds:schemaRef ds:uri="http://schemas.microsoft.com/office/2006/metadata/properties"/>
    <ds:schemaRef ds:uri="http://purl.org/dc/terms/"/>
    <ds:schemaRef ds:uri="http://schemas.microsoft.com/office/2006/documentManagement/types"/>
    <ds:schemaRef ds:uri="a00344dc-bdf6-4e67-9a5c-75a2c47401b5"/>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FF94B9D-B780-421A-9A4D-61E8AC0D57BC}">
  <ds:schemaRefs>
    <ds:schemaRef ds:uri="http://schemas.microsoft.com/sharepoint/events"/>
  </ds:schemaRefs>
</ds:datastoreItem>
</file>

<file path=customXml/itemProps3.xml><?xml version="1.0" encoding="utf-8"?>
<ds:datastoreItem xmlns:ds="http://schemas.openxmlformats.org/officeDocument/2006/customXml" ds:itemID="{471E129E-9CA1-4A7C-9B7A-3719C70CB116}">
  <ds:schemaRefs>
    <ds:schemaRef ds:uri="http://schemas.microsoft.com/sharepoint/v3/contenttype/forms"/>
  </ds:schemaRefs>
</ds:datastoreItem>
</file>

<file path=customXml/itemProps4.xml><?xml version="1.0" encoding="utf-8"?>
<ds:datastoreItem xmlns:ds="http://schemas.openxmlformats.org/officeDocument/2006/customXml" ds:itemID="{99EBD28F-C199-412D-A86E-4BE1B6F4AF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0344dc-bdf6-4e67-9a5c-75a2c47401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0 IATA BdC Safety and Automation</Template>
  <TotalTime>4461</TotalTime>
  <Words>2224</Words>
  <Application>Microsoft Office PowerPoint</Application>
  <PresentationFormat>On-screen Show (4:3)</PresentationFormat>
  <Paragraphs>276</Paragraphs>
  <Slides>22</Slides>
  <Notes>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IATA_standard_template_2015</vt:lpstr>
      <vt:lpstr>Managing Airline Safety Nets</vt:lpstr>
      <vt:lpstr>PowerPoint Presentation</vt:lpstr>
      <vt:lpstr>Safety Nets and key questions</vt:lpstr>
      <vt:lpstr>The GPWS/EGPWS example</vt:lpstr>
      <vt:lpstr>Some facts about Safety Nets</vt:lpstr>
      <vt:lpstr>Position and role of Safety Nets Understanding, « maintaining » and improving them</vt:lpstr>
      <vt:lpstr>Safety Nets and SMS</vt:lpstr>
      <vt:lpstr>Safety Nets and SMS</vt:lpstr>
      <vt:lpstr>Safety Nets management review</vt:lpstr>
      <vt:lpstr>PowerPoint Presentation</vt:lpstr>
      <vt:lpstr>Runway Safety Nets  – Warning Accuracy (perceived)</vt:lpstr>
      <vt:lpstr>Runway Safety Nets – Countermeasure</vt:lpstr>
      <vt:lpstr>Runway Safety Nets – Issues Leading to the Warning</vt:lpstr>
      <vt:lpstr>Quick ASR report review</vt:lpstr>
      <vt:lpstr>Runway Safety Nets – Examples (ROPS)</vt:lpstr>
      <vt:lpstr>Runway Safety Nets – Examples (ROPS)</vt:lpstr>
      <vt:lpstr>Runway Safety Nets – Examples (ROPS)</vt:lpstr>
      <vt:lpstr>Runway Safety Nets – Examples (RAAS)</vt:lpstr>
      <vt:lpstr>Runway Safety Nets – Examples (RAAS)</vt:lpstr>
      <vt:lpstr>Runway Safety Nets – Examples (RWSL)</vt:lpstr>
      <vt:lpstr>Conclusion</vt:lpstr>
      <vt:lpstr>PowerPoint Presentation</vt:lpstr>
    </vt:vector>
  </TitlesOfParts>
  <Company>IATA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and Automation “For a better use of safety data”</dc:title>
  <dc:creator>Bertrrand de Courville</dc:creator>
  <cp:keywords>Template; Powerpoint; IATA70</cp:keywords>
  <cp:lastModifiedBy>Meeting Room EUROPA</cp:lastModifiedBy>
  <cp:revision>227</cp:revision>
  <cp:lastPrinted>2016-05-26T04:53:36Z</cp:lastPrinted>
  <dcterms:created xsi:type="dcterms:W3CDTF">2015-05-19T14:54:04Z</dcterms:created>
  <dcterms:modified xsi:type="dcterms:W3CDTF">2016-06-08T07:00:14Z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ContentTypeId">
    <vt:lpwstr>0x010100B100F7A80949D14CBA95E7075337F686</vt:lpwstr>
  </property>
  <property fmtid="{D5CDD505-2E9C-101B-9397-08002B2CF9AE}" pid="6" name="_dlc_DocIdItemGuid">
    <vt:lpwstr>c42b8222-ed1e-46eb-a3ee-dbb3bc3a44ec</vt:lpwstr>
  </property>
  <property fmtid="{D5CDD505-2E9C-101B-9397-08002B2CF9AE}" pid="7" name="TaxKeyword">
    <vt:lpwstr>45;#Template|e3159b3e-8b49-4d0a-a8b1-1c78ae12ba47;#3383;#IATA70|a563e382-c171-4ff5-88d1-515e9106925a;#917;#Powerpoint|58d2e4f3-1aff-4ab9-a211-062b4877cd54</vt:lpwstr>
  </property>
</Properties>
</file>